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86" r:id="rId2"/>
    <p:sldId id="323" r:id="rId3"/>
    <p:sldId id="260" r:id="rId4"/>
    <p:sldId id="285" r:id="rId5"/>
    <p:sldId id="324" r:id="rId6"/>
    <p:sldId id="332" r:id="rId7"/>
    <p:sldId id="356" r:id="rId8"/>
    <p:sldId id="262" r:id="rId9"/>
    <p:sldId id="345" r:id="rId10"/>
    <p:sldId id="290" r:id="rId11"/>
    <p:sldId id="294" r:id="rId12"/>
    <p:sldId id="293" r:id="rId13"/>
    <p:sldId id="291" r:id="rId14"/>
    <p:sldId id="292" r:id="rId15"/>
    <p:sldId id="333" r:id="rId16"/>
    <p:sldId id="330" r:id="rId17"/>
    <p:sldId id="331" r:id="rId18"/>
    <p:sldId id="339" r:id="rId19"/>
    <p:sldId id="340" r:id="rId20"/>
    <p:sldId id="346" r:id="rId21"/>
    <p:sldId id="347" r:id="rId22"/>
    <p:sldId id="341" r:id="rId23"/>
    <p:sldId id="358" r:id="rId24"/>
    <p:sldId id="344" r:id="rId25"/>
    <p:sldId id="343" r:id="rId26"/>
    <p:sldId id="348" r:id="rId27"/>
    <p:sldId id="342" r:id="rId28"/>
    <p:sldId id="359" r:id="rId29"/>
    <p:sldId id="349" r:id="rId30"/>
    <p:sldId id="335" r:id="rId31"/>
    <p:sldId id="360" r:id="rId32"/>
    <p:sldId id="336" r:id="rId33"/>
    <p:sldId id="338" r:id="rId34"/>
    <p:sldId id="351" r:id="rId35"/>
    <p:sldId id="350" r:id="rId36"/>
    <p:sldId id="295" r:id="rId37"/>
    <p:sldId id="297" r:id="rId38"/>
    <p:sldId id="299" r:id="rId39"/>
    <p:sldId id="298" r:id="rId40"/>
    <p:sldId id="300" r:id="rId41"/>
    <p:sldId id="309" r:id="rId42"/>
    <p:sldId id="355" r:id="rId43"/>
    <p:sldId id="326" r:id="rId44"/>
    <p:sldId id="328" r:id="rId45"/>
    <p:sldId id="357" r:id="rId46"/>
    <p:sldId id="304" r:id="rId47"/>
    <p:sldId id="305" r:id="rId48"/>
    <p:sldId id="306" r:id="rId49"/>
    <p:sldId id="319" r:id="rId50"/>
    <p:sldId id="320" r:id="rId51"/>
    <p:sldId id="361" r:id="rId52"/>
    <p:sldId id="321" r:id="rId53"/>
    <p:sldId id="318"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34DBED-E7CE-4A62-B584-6378548C789A}" type="datetimeFigureOut">
              <a:rPr lang="en-GB" smtClean="0"/>
              <a:t>01/01/2017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473E01-CE1B-4F26-8708-8ADC20060DB7}" type="slidenum">
              <a:rPr lang="en-GB" smtClean="0"/>
              <a:t>‹#›</a:t>
            </a:fld>
            <a:endParaRPr lang="en-GB"/>
          </a:p>
        </p:txBody>
      </p:sp>
    </p:spTree>
    <p:extLst>
      <p:ext uri="{BB962C8B-B14F-4D97-AF65-F5344CB8AC3E}">
        <p14:creationId xmlns:p14="http://schemas.microsoft.com/office/powerpoint/2010/main" val="2327702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14</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17</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18</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19</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20</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21</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22</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23</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24</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25</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26</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27</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28</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29</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30</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31</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32</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33</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34</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35</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36</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37</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38</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39</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40</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41</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42</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43</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44</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45</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46</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47</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48</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49</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50</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51</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52</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53</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a:p>
        </p:txBody>
      </p:sp>
    </p:spTree>
    <p:extLst>
      <p:ext uri="{BB962C8B-B14F-4D97-AF65-F5344CB8AC3E}">
        <p14:creationId xmlns:p14="http://schemas.microsoft.com/office/powerpoint/2010/main" val="255124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6A6679-0E5C-4641-BB2B-3FCA400CD155}" type="datetimeFigureOut">
              <a:rPr lang="en-GB" smtClean="0"/>
              <a:t>01/01/2017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3B73F7-65DF-4169-802D-8143D994F70C}" type="slidenum">
              <a:rPr lang="en-GB" smtClean="0"/>
              <a:t>‹#›</a:t>
            </a:fld>
            <a:endParaRPr lang="en-GB"/>
          </a:p>
        </p:txBody>
      </p:sp>
    </p:spTree>
    <p:extLst>
      <p:ext uri="{BB962C8B-B14F-4D97-AF65-F5344CB8AC3E}">
        <p14:creationId xmlns:p14="http://schemas.microsoft.com/office/powerpoint/2010/main" val="3996292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6A6679-0E5C-4641-BB2B-3FCA400CD155}" type="datetimeFigureOut">
              <a:rPr lang="en-GB" smtClean="0"/>
              <a:t>01/01/2017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3B73F7-65DF-4169-802D-8143D994F70C}" type="slidenum">
              <a:rPr lang="en-GB" smtClean="0"/>
              <a:t>‹#›</a:t>
            </a:fld>
            <a:endParaRPr lang="en-GB"/>
          </a:p>
        </p:txBody>
      </p:sp>
    </p:spTree>
    <p:extLst>
      <p:ext uri="{BB962C8B-B14F-4D97-AF65-F5344CB8AC3E}">
        <p14:creationId xmlns:p14="http://schemas.microsoft.com/office/powerpoint/2010/main" val="292742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6A6679-0E5C-4641-BB2B-3FCA400CD155}" type="datetimeFigureOut">
              <a:rPr lang="en-GB" smtClean="0"/>
              <a:t>01/01/2017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3B73F7-65DF-4169-802D-8143D994F70C}" type="slidenum">
              <a:rPr lang="en-GB" smtClean="0"/>
              <a:t>‹#›</a:t>
            </a:fld>
            <a:endParaRPr lang="en-GB"/>
          </a:p>
        </p:txBody>
      </p:sp>
    </p:spTree>
    <p:extLst>
      <p:ext uri="{BB962C8B-B14F-4D97-AF65-F5344CB8AC3E}">
        <p14:creationId xmlns:p14="http://schemas.microsoft.com/office/powerpoint/2010/main" val="111708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6A6679-0E5C-4641-BB2B-3FCA400CD155}" type="datetimeFigureOut">
              <a:rPr lang="en-GB" smtClean="0"/>
              <a:t>01/01/2017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3B73F7-65DF-4169-802D-8143D994F70C}" type="slidenum">
              <a:rPr lang="en-GB" smtClean="0"/>
              <a:t>‹#›</a:t>
            </a:fld>
            <a:endParaRPr lang="en-GB"/>
          </a:p>
        </p:txBody>
      </p:sp>
    </p:spTree>
    <p:extLst>
      <p:ext uri="{BB962C8B-B14F-4D97-AF65-F5344CB8AC3E}">
        <p14:creationId xmlns:p14="http://schemas.microsoft.com/office/powerpoint/2010/main" val="2697874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6A6679-0E5C-4641-BB2B-3FCA400CD155}" type="datetimeFigureOut">
              <a:rPr lang="en-GB" smtClean="0"/>
              <a:t>01/01/2017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3B73F7-65DF-4169-802D-8143D994F70C}" type="slidenum">
              <a:rPr lang="en-GB" smtClean="0"/>
              <a:t>‹#›</a:t>
            </a:fld>
            <a:endParaRPr lang="en-GB"/>
          </a:p>
        </p:txBody>
      </p:sp>
    </p:spTree>
    <p:extLst>
      <p:ext uri="{BB962C8B-B14F-4D97-AF65-F5344CB8AC3E}">
        <p14:creationId xmlns:p14="http://schemas.microsoft.com/office/powerpoint/2010/main" val="1196985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6A6679-0E5C-4641-BB2B-3FCA400CD155}" type="datetimeFigureOut">
              <a:rPr lang="en-GB" smtClean="0"/>
              <a:t>01/01/2017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3B73F7-65DF-4169-802D-8143D994F70C}" type="slidenum">
              <a:rPr lang="en-GB" smtClean="0"/>
              <a:t>‹#›</a:t>
            </a:fld>
            <a:endParaRPr lang="en-GB"/>
          </a:p>
        </p:txBody>
      </p:sp>
    </p:spTree>
    <p:extLst>
      <p:ext uri="{BB962C8B-B14F-4D97-AF65-F5344CB8AC3E}">
        <p14:creationId xmlns:p14="http://schemas.microsoft.com/office/powerpoint/2010/main" val="259907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6A6679-0E5C-4641-BB2B-3FCA400CD155}" type="datetimeFigureOut">
              <a:rPr lang="en-GB" smtClean="0"/>
              <a:t>01/01/2017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3B73F7-65DF-4169-802D-8143D994F70C}" type="slidenum">
              <a:rPr lang="en-GB" smtClean="0"/>
              <a:t>‹#›</a:t>
            </a:fld>
            <a:endParaRPr lang="en-GB"/>
          </a:p>
        </p:txBody>
      </p:sp>
    </p:spTree>
    <p:extLst>
      <p:ext uri="{BB962C8B-B14F-4D97-AF65-F5344CB8AC3E}">
        <p14:creationId xmlns:p14="http://schemas.microsoft.com/office/powerpoint/2010/main" val="2212618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6A6679-0E5C-4641-BB2B-3FCA400CD155}" type="datetimeFigureOut">
              <a:rPr lang="en-GB" smtClean="0"/>
              <a:t>01/01/2017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3B73F7-65DF-4169-802D-8143D994F70C}" type="slidenum">
              <a:rPr lang="en-GB" smtClean="0"/>
              <a:t>‹#›</a:t>
            </a:fld>
            <a:endParaRPr lang="en-GB"/>
          </a:p>
        </p:txBody>
      </p:sp>
    </p:spTree>
    <p:extLst>
      <p:ext uri="{BB962C8B-B14F-4D97-AF65-F5344CB8AC3E}">
        <p14:creationId xmlns:p14="http://schemas.microsoft.com/office/powerpoint/2010/main" val="205217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6A6679-0E5C-4641-BB2B-3FCA400CD155}" type="datetimeFigureOut">
              <a:rPr lang="en-GB" smtClean="0"/>
              <a:t>01/01/2017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3B73F7-65DF-4169-802D-8143D994F70C}" type="slidenum">
              <a:rPr lang="en-GB" smtClean="0"/>
              <a:t>‹#›</a:t>
            </a:fld>
            <a:endParaRPr lang="en-GB"/>
          </a:p>
        </p:txBody>
      </p:sp>
    </p:spTree>
    <p:extLst>
      <p:ext uri="{BB962C8B-B14F-4D97-AF65-F5344CB8AC3E}">
        <p14:creationId xmlns:p14="http://schemas.microsoft.com/office/powerpoint/2010/main" val="1417754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A6679-0E5C-4641-BB2B-3FCA400CD155}" type="datetimeFigureOut">
              <a:rPr lang="en-GB" smtClean="0"/>
              <a:t>01/01/2017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3B73F7-65DF-4169-802D-8143D994F70C}" type="slidenum">
              <a:rPr lang="en-GB" smtClean="0"/>
              <a:t>‹#›</a:t>
            </a:fld>
            <a:endParaRPr lang="en-GB"/>
          </a:p>
        </p:txBody>
      </p:sp>
    </p:spTree>
    <p:extLst>
      <p:ext uri="{BB962C8B-B14F-4D97-AF65-F5344CB8AC3E}">
        <p14:creationId xmlns:p14="http://schemas.microsoft.com/office/powerpoint/2010/main" val="1722667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A6679-0E5C-4641-BB2B-3FCA400CD155}" type="datetimeFigureOut">
              <a:rPr lang="en-GB" smtClean="0"/>
              <a:t>01/01/2017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3B73F7-65DF-4169-802D-8143D994F70C}" type="slidenum">
              <a:rPr lang="en-GB" smtClean="0"/>
              <a:t>‹#›</a:t>
            </a:fld>
            <a:endParaRPr lang="en-GB"/>
          </a:p>
        </p:txBody>
      </p:sp>
    </p:spTree>
    <p:extLst>
      <p:ext uri="{BB962C8B-B14F-4D97-AF65-F5344CB8AC3E}">
        <p14:creationId xmlns:p14="http://schemas.microsoft.com/office/powerpoint/2010/main" val="2828633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A6679-0E5C-4641-BB2B-3FCA400CD155}" type="datetimeFigureOut">
              <a:rPr lang="en-GB" smtClean="0"/>
              <a:t>01/01/2017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B73F7-65DF-4169-802D-8143D994F70C}" type="slidenum">
              <a:rPr lang="en-GB" smtClean="0"/>
              <a:t>‹#›</a:t>
            </a:fld>
            <a:endParaRPr lang="en-GB"/>
          </a:p>
        </p:txBody>
      </p:sp>
    </p:spTree>
    <p:extLst>
      <p:ext uri="{BB962C8B-B14F-4D97-AF65-F5344CB8AC3E}">
        <p14:creationId xmlns:p14="http://schemas.microsoft.com/office/powerpoint/2010/main" val="3691113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altLang="zh-CN" sz="3200" dirty="0" smtClean="0"/>
              <a:t>2017.01.01</a:t>
            </a:r>
            <a:endParaRPr lang="en-GB" sz="3200" dirty="0"/>
          </a:p>
        </p:txBody>
      </p:sp>
    </p:spTree>
    <p:extLst>
      <p:ext uri="{BB962C8B-B14F-4D97-AF65-F5344CB8AC3E}">
        <p14:creationId xmlns:p14="http://schemas.microsoft.com/office/powerpoint/2010/main" val="2756329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0"/>
            <a:ext cx="7772400" cy="2590799"/>
          </a:xfrm>
        </p:spPr>
        <p:txBody>
          <a:bodyPr>
            <a:noAutofit/>
          </a:bodyPr>
          <a:lstStyle/>
          <a:p>
            <a:pPr>
              <a:lnSpc>
                <a:spcPct val="150000"/>
              </a:lnSpc>
            </a:pPr>
            <a:r>
              <a:rPr lang="en-US" altLang="zh-CN" sz="2900" dirty="0" smtClean="0"/>
              <a:t>Culmination of this age: highlights </a:t>
            </a:r>
            <a:br>
              <a:rPr lang="en-US" altLang="zh-CN" sz="2900" dirty="0" smtClean="0"/>
            </a:br>
            <a:r>
              <a:rPr lang="zh-CN" altLang="en-US" sz="2900" dirty="0" smtClean="0"/>
              <a:t>这世代最高潮：要点</a:t>
            </a:r>
            <a:endParaRPr lang="en-GB" sz="2900" dirty="0"/>
          </a:p>
        </p:txBody>
      </p:sp>
    </p:spTree>
    <p:extLst>
      <p:ext uri="{BB962C8B-B14F-4D97-AF65-F5344CB8AC3E}">
        <p14:creationId xmlns:p14="http://schemas.microsoft.com/office/powerpoint/2010/main" val="3406054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136775"/>
          </a:xfrm>
        </p:spPr>
        <p:txBody>
          <a:bodyPr>
            <a:normAutofit fontScale="90000"/>
          </a:bodyPr>
          <a:lstStyle/>
          <a:p>
            <a:pPr>
              <a:lnSpc>
                <a:spcPct val="150000"/>
              </a:lnSpc>
            </a:pPr>
            <a:r>
              <a:rPr lang="en-US" altLang="zh-CN" sz="3200" dirty="0" smtClean="0"/>
              <a:t>1. </a:t>
            </a:r>
            <a:br>
              <a:rPr lang="en-US" altLang="zh-CN" sz="3200" dirty="0" smtClean="0"/>
            </a:br>
            <a:r>
              <a:rPr lang="en-US" altLang="zh-CN" sz="3200" dirty="0" smtClean="0"/>
              <a:t>Second coming of Jesus Christ</a:t>
            </a:r>
            <a:r>
              <a:rPr lang="en-US" sz="3200" dirty="0" smtClean="0"/>
              <a:t/>
            </a:r>
            <a:br>
              <a:rPr lang="en-US" sz="3200" dirty="0" smtClean="0"/>
            </a:br>
            <a:r>
              <a:rPr lang="zh-CN" altLang="en-US" sz="3200" dirty="0" smtClean="0"/>
              <a:t>耶稣基督再临</a:t>
            </a:r>
            <a:endParaRPr lang="en-GB" sz="3200" dirty="0"/>
          </a:p>
        </p:txBody>
      </p:sp>
    </p:spTree>
    <p:extLst>
      <p:ext uri="{BB962C8B-B14F-4D97-AF65-F5344CB8AC3E}">
        <p14:creationId xmlns:p14="http://schemas.microsoft.com/office/powerpoint/2010/main" val="92407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828800"/>
            <a:ext cx="7772400" cy="2438400"/>
          </a:xfrm>
        </p:spPr>
        <p:txBody>
          <a:bodyPr>
            <a:normAutofit/>
          </a:bodyPr>
          <a:lstStyle/>
          <a:p>
            <a:pPr>
              <a:lnSpc>
                <a:spcPct val="150000"/>
              </a:lnSpc>
            </a:pPr>
            <a:r>
              <a:rPr lang="en-US" sz="2900" dirty="0"/>
              <a:t>2</a:t>
            </a:r>
            <a:r>
              <a:rPr lang="en-US" sz="2900" dirty="0" smtClean="0"/>
              <a:t>. </a:t>
            </a:r>
            <a:br>
              <a:rPr lang="en-US" sz="2900" dirty="0" smtClean="0"/>
            </a:br>
            <a:r>
              <a:rPr lang="en-US" sz="2900" dirty="0" smtClean="0"/>
              <a:t>resurrection </a:t>
            </a:r>
            <a:r>
              <a:rPr lang="en-US" sz="2900" dirty="0"/>
              <a:t>(</a:t>
            </a:r>
            <a:r>
              <a:rPr lang="en-US" sz="2900" dirty="0" smtClean="0"/>
              <a:t>redemption </a:t>
            </a:r>
            <a:r>
              <a:rPr lang="en-US" sz="2900" dirty="0"/>
              <a:t>of the </a:t>
            </a:r>
            <a:r>
              <a:rPr lang="en-US" sz="2900" dirty="0" smtClean="0"/>
              <a:t>body)</a:t>
            </a:r>
            <a:br>
              <a:rPr lang="en-US" sz="2900" dirty="0" smtClean="0"/>
            </a:br>
            <a:r>
              <a:rPr lang="zh-CN" altLang="en-US" sz="2900" dirty="0" smtClean="0"/>
              <a:t>复活（身体得赎）</a:t>
            </a:r>
            <a:endParaRPr lang="en-GB" sz="2900" dirty="0"/>
          </a:p>
        </p:txBody>
      </p:sp>
    </p:spTree>
    <p:extLst>
      <p:ext uri="{BB962C8B-B14F-4D97-AF65-F5344CB8AC3E}">
        <p14:creationId xmlns:p14="http://schemas.microsoft.com/office/powerpoint/2010/main" val="1565514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76401"/>
            <a:ext cx="7772400" cy="2590800"/>
          </a:xfrm>
        </p:spPr>
        <p:txBody>
          <a:bodyPr>
            <a:normAutofit fontScale="90000"/>
          </a:bodyPr>
          <a:lstStyle/>
          <a:p>
            <a:pPr>
              <a:lnSpc>
                <a:spcPct val="150000"/>
              </a:lnSpc>
            </a:pPr>
            <a:r>
              <a:rPr lang="en-US" altLang="zh-CN" sz="3200" dirty="0" smtClean="0"/>
              <a:t>3. </a:t>
            </a:r>
            <a:br>
              <a:rPr lang="en-US" altLang="zh-CN" sz="3200" dirty="0" smtClean="0"/>
            </a:br>
            <a:r>
              <a:rPr lang="en-US" sz="3200" dirty="0" smtClean="0"/>
              <a:t>Judgment day: </a:t>
            </a:r>
            <a:r>
              <a:rPr lang="en-US" sz="3200" dirty="0"/>
              <a:t>reward, punishment</a:t>
            </a:r>
            <a:br>
              <a:rPr lang="en-US" sz="3200" dirty="0"/>
            </a:br>
            <a:r>
              <a:rPr lang="en-US" sz="3200" dirty="0"/>
              <a:t>Justice </a:t>
            </a:r>
            <a:r>
              <a:rPr lang="en-US" sz="3200" dirty="0" smtClean="0"/>
              <a:t>will prevail on earth</a:t>
            </a:r>
            <a:br>
              <a:rPr lang="en-US" sz="3200" dirty="0" smtClean="0"/>
            </a:br>
            <a:r>
              <a:rPr lang="zh-CN" altLang="en-US" sz="3200" dirty="0" smtClean="0"/>
              <a:t>审</a:t>
            </a:r>
            <a:r>
              <a:rPr lang="zh-CN" altLang="en-US" sz="3200" dirty="0"/>
              <a:t>判</a:t>
            </a:r>
            <a:r>
              <a:rPr lang="zh-CN" altLang="en-US" sz="3200" dirty="0" smtClean="0"/>
              <a:t>日</a:t>
            </a:r>
            <a:r>
              <a:rPr lang="zh-CN" altLang="en-US" sz="3200" dirty="0"/>
              <a:t>：赏善、罚</a:t>
            </a:r>
            <a:r>
              <a:rPr lang="zh-CN" altLang="en-US" sz="3200" dirty="0" smtClean="0"/>
              <a:t>恶</a:t>
            </a:r>
            <a:r>
              <a:rPr lang="zh-CN" altLang="en-US" sz="3200" dirty="0"/>
              <a:t>，</a:t>
            </a:r>
            <a:r>
              <a:rPr lang="zh-CN" altLang="en-US" sz="3200" dirty="0" smtClean="0"/>
              <a:t>公正满天下。</a:t>
            </a:r>
            <a:endParaRPr lang="en-GB" sz="3200" dirty="0"/>
          </a:p>
        </p:txBody>
      </p:sp>
    </p:spTree>
    <p:extLst>
      <p:ext uri="{BB962C8B-B14F-4D97-AF65-F5344CB8AC3E}">
        <p14:creationId xmlns:p14="http://schemas.microsoft.com/office/powerpoint/2010/main" val="3919810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r>
              <a:rPr lang="en-US" altLang="zh-CN" sz="3200" dirty="0" smtClean="0"/>
              <a:t>4. </a:t>
            </a:r>
            <a:br>
              <a:rPr lang="en-US" altLang="zh-CN" sz="3200" dirty="0" smtClean="0"/>
            </a:br>
            <a:r>
              <a:rPr lang="en-US" altLang="zh-CN" sz="3200" dirty="0" smtClean="0"/>
              <a:t>Entry to eternal life </a:t>
            </a:r>
            <a:br>
              <a:rPr lang="en-US" altLang="zh-CN" sz="3200" dirty="0" smtClean="0"/>
            </a:br>
            <a:r>
              <a:rPr lang="en-US" altLang="zh-CN" sz="3200" dirty="0" smtClean="0"/>
              <a:t>in God’s kingdom on earth</a:t>
            </a:r>
            <a:r>
              <a:rPr lang="en-US" sz="3200" dirty="0" smtClean="0"/>
              <a:t/>
            </a:r>
            <a:br>
              <a:rPr lang="en-US" sz="3200" dirty="0" smtClean="0"/>
            </a:br>
            <a:r>
              <a:rPr lang="zh-CN" altLang="en-US" sz="3200" dirty="0"/>
              <a:t>在地</a:t>
            </a:r>
            <a:r>
              <a:rPr lang="zh-CN" altLang="en-US" sz="3200" dirty="0" smtClean="0"/>
              <a:t>球，天国永生</a:t>
            </a:r>
            <a:endParaRPr lang="en-GB" sz="3200" dirty="0"/>
          </a:p>
        </p:txBody>
      </p:sp>
    </p:spTree>
    <p:extLst>
      <p:ext uri="{BB962C8B-B14F-4D97-AF65-F5344CB8AC3E}">
        <p14:creationId xmlns:p14="http://schemas.microsoft.com/office/powerpoint/2010/main" val="2723356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2</a:t>
            </a:r>
            <a:r>
              <a:rPr lang="en-US" altLang="zh-CN" sz="2800" dirty="0" smtClean="0"/>
              <a:t>4.14</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dirty="0" smtClean="0"/>
              <a:t>Moreover, </a:t>
            </a:r>
            <a:r>
              <a:rPr lang="en-GB" sz="2800" dirty="0" smtClean="0">
                <a:solidFill>
                  <a:srgbClr val="FF0000"/>
                </a:solidFill>
              </a:rPr>
              <a:t>this</a:t>
            </a:r>
            <a:r>
              <a:rPr lang="en-GB" sz="2800" dirty="0" smtClean="0"/>
              <a:t> go</a:t>
            </a:r>
            <a:r>
              <a:rPr lang="en-US" altLang="zh-CN" sz="2800" dirty="0" err="1" smtClean="0"/>
              <a:t>spel</a:t>
            </a:r>
            <a:r>
              <a:rPr lang="en-GB" sz="2800" dirty="0" smtClean="0"/>
              <a:t> of the kingdom will be proclaimed all over the inhabited world, as a witness to all nations; and then comes the end. </a:t>
            </a:r>
          </a:p>
          <a:p>
            <a:pPr marL="0" indent="0">
              <a:buNone/>
            </a:pPr>
            <a:endParaRPr lang="en-GB" altLang="zh-CN" sz="2800" dirty="0"/>
          </a:p>
          <a:p>
            <a:pPr marL="0" indent="0">
              <a:lnSpc>
                <a:spcPts val="3700"/>
              </a:lnSpc>
              <a:buNone/>
            </a:pPr>
            <a:r>
              <a:rPr lang="zh-CN" altLang="en-US" sz="2800" dirty="0"/>
              <a:t>而</a:t>
            </a:r>
            <a:r>
              <a:rPr lang="zh-CN" altLang="en-US" sz="2800" dirty="0" smtClean="0"/>
              <a:t>且，</a:t>
            </a:r>
            <a:r>
              <a:rPr lang="zh-CN" altLang="en-US" sz="2800" dirty="0" smtClean="0">
                <a:solidFill>
                  <a:srgbClr val="FF0000"/>
                </a:solidFill>
              </a:rPr>
              <a:t>这</a:t>
            </a:r>
            <a:r>
              <a:rPr lang="zh-CN" altLang="en-US" sz="2800" dirty="0" smtClean="0"/>
              <a:t>天国福音要传遍天下，向万族作证；然后，结局才来到。</a:t>
            </a:r>
            <a:endParaRPr lang="en-GB" sz="2800" dirty="0"/>
          </a:p>
        </p:txBody>
      </p:sp>
    </p:spTree>
    <p:extLst>
      <p:ext uri="{BB962C8B-B14F-4D97-AF65-F5344CB8AC3E}">
        <p14:creationId xmlns:p14="http://schemas.microsoft.com/office/powerpoint/2010/main" val="3051369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US" altLang="zh-CN" sz="2900" dirty="0" smtClean="0"/>
              <a:t>“</a:t>
            </a:r>
            <a:r>
              <a:rPr lang="en-US" altLang="zh-CN" sz="2900" dirty="0" smtClean="0">
                <a:solidFill>
                  <a:srgbClr val="FF0000"/>
                </a:solidFill>
              </a:rPr>
              <a:t>this</a:t>
            </a:r>
            <a:r>
              <a:rPr lang="en-US" altLang="zh-CN" sz="2900" dirty="0" smtClean="0"/>
              <a:t> gospel of the kingdom” </a:t>
            </a:r>
            <a:br>
              <a:rPr lang="en-US" altLang="zh-CN" sz="2900" dirty="0" smtClean="0"/>
            </a:br>
            <a:r>
              <a:rPr lang="en-US" altLang="zh-CN" sz="2900" dirty="0" smtClean="0"/>
              <a:t>means the gospel as Jesus explains it </a:t>
            </a:r>
            <a:r>
              <a:rPr lang="en-GB" sz="2900" dirty="0" smtClean="0"/>
              <a:t/>
            </a:r>
            <a:br>
              <a:rPr lang="en-GB" sz="2900" dirty="0" smtClean="0"/>
            </a:br>
            <a:r>
              <a:rPr lang="en-GB" sz="2900" dirty="0" smtClean="0"/>
              <a:t/>
            </a:r>
            <a:br>
              <a:rPr lang="en-GB" sz="2900" dirty="0" smtClean="0"/>
            </a:br>
            <a:r>
              <a:rPr lang="en-GB" sz="2900" dirty="0" smtClean="0"/>
              <a:t>“</a:t>
            </a:r>
            <a:r>
              <a:rPr lang="zh-CN" altLang="en-US" sz="2900" dirty="0" smtClean="0">
                <a:solidFill>
                  <a:srgbClr val="FF0000"/>
                </a:solidFill>
              </a:rPr>
              <a:t>这</a:t>
            </a:r>
            <a:r>
              <a:rPr lang="zh-CN" altLang="en-US" sz="2900" dirty="0" smtClean="0"/>
              <a:t>天国福音</a:t>
            </a:r>
            <a:r>
              <a:rPr lang="en-US" altLang="zh-CN" sz="2900" dirty="0" smtClean="0"/>
              <a:t>” = </a:t>
            </a:r>
            <a:r>
              <a:rPr lang="zh-CN" altLang="en-US" sz="2900" dirty="0" smtClean="0"/>
              <a:t>耶</a:t>
            </a:r>
            <a:r>
              <a:rPr lang="zh-CN" altLang="en-US" sz="2900" dirty="0"/>
              <a:t>稣亲</a:t>
            </a:r>
            <a:r>
              <a:rPr lang="zh-CN" altLang="en-US" sz="2900" dirty="0" smtClean="0"/>
              <a:t>口</a:t>
            </a:r>
            <a:r>
              <a:rPr lang="zh-CN" altLang="en-US" sz="2900" dirty="0"/>
              <a:t>阐明</a:t>
            </a:r>
            <a:r>
              <a:rPr lang="zh-CN" altLang="en-US" sz="2900" dirty="0" smtClean="0"/>
              <a:t>的</a:t>
            </a:r>
            <a:r>
              <a:rPr lang="zh-CN" altLang="en-US" sz="2900" dirty="0"/>
              <a:t>福音</a:t>
            </a:r>
            <a:endParaRPr lang="en-GB" sz="2900" dirty="0"/>
          </a:p>
        </p:txBody>
      </p:sp>
    </p:spTree>
    <p:extLst>
      <p:ext uri="{BB962C8B-B14F-4D97-AF65-F5344CB8AC3E}">
        <p14:creationId xmlns:p14="http://schemas.microsoft.com/office/powerpoint/2010/main" val="2691502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2900" dirty="0" smtClean="0"/>
              <a:t>A survey of Matthew’s gospel</a:t>
            </a:r>
            <a:br>
              <a:rPr lang="en-GB" sz="2900" dirty="0" smtClean="0"/>
            </a:br>
            <a:r>
              <a:rPr lang="en-GB" sz="2900" dirty="0" smtClean="0"/>
              <a:t/>
            </a:r>
            <a:br>
              <a:rPr lang="en-GB" sz="2900" dirty="0" smtClean="0"/>
            </a:br>
            <a:r>
              <a:rPr lang="zh-CN" altLang="en-US" sz="2900" dirty="0"/>
              <a:t>纵</a:t>
            </a:r>
            <a:r>
              <a:rPr lang="zh-CN" altLang="en-US" sz="2900" dirty="0" smtClean="0"/>
              <a:t>览马太福音</a:t>
            </a:r>
            <a:endParaRPr lang="en-GB" sz="2900" dirty="0"/>
          </a:p>
        </p:txBody>
      </p:sp>
    </p:spTree>
    <p:extLst>
      <p:ext uri="{BB962C8B-B14F-4D97-AF65-F5344CB8AC3E}">
        <p14:creationId xmlns:p14="http://schemas.microsoft.com/office/powerpoint/2010/main" val="126266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a:t>
            </a:r>
            <a:r>
              <a:rPr lang="en-GB" sz="2800" dirty="0"/>
              <a:t>3</a:t>
            </a:r>
            <a:r>
              <a:rPr lang="en-US" altLang="zh-CN" sz="2800" dirty="0" smtClean="0"/>
              <a:t>.1-2</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dirty="0" smtClean="0"/>
              <a:t>At the time John the </a:t>
            </a:r>
            <a:r>
              <a:rPr lang="en-GB" sz="2800" dirty="0" err="1" smtClean="0"/>
              <a:t>baptist</a:t>
            </a:r>
            <a:r>
              <a:rPr lang="en-GB" sz="2800" dirty="0" smtClean="0"/>
              <a:t> came on the scene, he began preaching in the Judean wilderness. His message was this: </a:t>
            </a:r>
          </a:p>
          <a:p>
            <a:pPr marL="0" indent="0">
              <a:buNone/>
            </a:pPr>
            <a:r>
              <a:rPr lang="en-GB" sz="2800" dirty="0" smtClean="0"/>
              <a:t>Have a change of heart and mind. The kingdom of heaven is positioned to appear soon. </a:t>
            </a:r>
          </a:p>
          <a:p>
            <a:pPr marL="0" indent="0">
              <a:buNone/>
            </a:pPr>
            <a:endParaRPr lang="en-GB" sz="2800" dirty="0"/>
          </a:p>
          <a:p>
            <a:pPr marL="0" indent="0">
              <a:lnSpc>
                <a:spcPts val="3700"/>
              </a:lnSpc>
              <a:buNone/>
            </a:pPr>
            <a:r>
              <a:rPr lang="zh-CN" altLang="en-US" sz="2800" dirty="0" smtClean="0"/>
              <a:t>却说那时出了一个洗者约翰，在犹大荒野里宣道。悔改吧，他说，天国快要降临！</a:t>
            </a:r>
            <a:endParaRPr lang="en-GB" sz="2800" dirty="0"/>
          </a:p>
        </p:txBody>
      </p:sp>
    </p:spTree>
    <p:extLst>
      <p:ext uri="{BB962C8B-B14F-4D97-AF65-F5344CB8AC3E}">
        <p14:creationId xmlns:p14="http://schemas.microsoft.com/office/powerpoint/2010/main" val="245869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4</a:t>
            </a:r>
            <a:r>
              <a:rPr lang="en-US" altLang="zh-CN" sz="2800" dirty="0" smtClean="0"/>
              <a:t>.17</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dirty="0" smtClean="0"/>
              <a:t>From that time onward Jesus began to preach this message:  Repent, because the kingdom of heaven has come close to full realization. </a:t>
            </a:r>
          </a:p>
          <a:p>
            <a:pPr marL="0" indent="0">
              <a:buNone/>
            </a:pPr>
            <a:endParaRPr lang="en-GB" sz="2800" dirty="0"/>
          </a:p>
          <a:p>
            <a:pPr marL="0" indent="0">
              <a:lnSpc>
                <a:spcPts val="3700"/>
              </a:lnSpc>
              <a:buNone/>
            </a:pPr>
            <a:r>
              <a:rPr lang="zh-CN" altLang="en-US" sz="2800" dirty="0" smtClean="0"/>
              <a:t>自那以后，耶稣开始宣道，说：悔改吧，天国快要降临！</a:t>
            </a:r>
            <a:endParaRPr lang="en-GB" sz="2800" dirty="0"/>
          </a:p>
        </p:txBody>
      </p:sp>
    </p:spTree>
    <p:extLst>
      <p:ext uri="{BB962C8B-B14F-4D97-AF65-F5344CB8AC3E}">
        <p14:creationId xmlns:p14="http://schemas.microsoft.com/office/powerpoint/2010/main" val="245592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136775"/>
          </a:xfrm>
        </p:spPr>
        <p:txBody>
          <a:bodyPr>
            <a:normAutofit/>
          </a:bodyPr>
          <a:lstStyle/>
          <a:p>
            <a:pPr>
              <a:lnSpc>
                <a:spcPct val="150000"/>
              </a:lnSpc>
            </a:pPr>
            <a:r>
              <a:rPr lang="en-US" altLang="zh-CN" sz="3200" dirty="0" smtClean="0"/>
              <a:t>New Year message</a:t>
            </a:r>
            <a:r>
              <a:rPr lang="en-US" sz="3200" dirty="0" smtClean="0"/>
              <a:t/>
            </a:r>
            <a:br>
              <a:rPr lang="en-US" sz="3200" dirty="0" smtClean="0"/>
            </a:br>
            <a:r>
              <a:rPr lang="zh-CN" altLang="en-US" sz="3200" dirty="0" smtClean="0"/>
              <a:t>元旦信息</a:t>
            </a:r>
            <a:endParaRPr lang="en-GB" sz="3200" dirty="0"/>
          </a:p>
        </p:txBody>
      </p:sp>
    </p:spTree>
    <p:extLst>
      <p:ext uri="{BB962C8B-B14F-4D97-AF65-F5344CB8AC3E}">
        <p14:creationId xmlns:p14="http://schemas.microsoft.com/office/powerpoint/2010/main" val="1354212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a:t>
            </a:r>
            <a:r>
              <a:rPr lang="en-GB" sz="2800" dirty="0"/>
              <a:t>6</a:t>
            </a:r>
            <a:r>
              <a:rPr lang="en-US" altLang="zh-CN" sz="2800" dirty="0" smtClean="0"/>
              <a:t>.9-10</a:t>
            </a:r>
            <a:endParaRPr lang="en-GB" sz="2800" dirty="0"/>
          </a:p>
        </p:txBody>
      </p:sp>
      <p:sp>
        <p:nvSpPr>
          <p:cNvPr id="3" name="Content Placeholder 2"/>
          <p:cNvSpPr>
            <a:spLocks noGrp="1"/>
          </p:cNvSpPr>
          <p:nvPr>
            <p:ph idx="1"/>
          </p:nvPr>
        </p:nvSpPr>
        <p:spPr>
          <a:xfrm>
            <a:off x="457200" y="960437"/>
            <a:ext cx="8229600" cy="5059363"/>
          </a:xfrm>
        </p:spPr>
        <p:txBody>
          <a:bodyPr>
            <a:noAutofit/>
          </a:bodyPr>
          <a:lstStyle/>
          <a:p>
            <a:pPr marL="0" indent="0">
              <a:buNone/>
            </a:pPr>
            <a:r>
              <a:rPr lang="en-GB" sz="2800" dirty="0" smtClean="0"/>
              <a:t>     Our Father in heaven, </a:t>
            </a:r>
          </a:p>
          <a:p>
            <a:pPr marL="0" indent="0">
              <a:buNone/>
            </a:pPr>
            <a:r>
              <a:rPr lang="en-GB" sz="2800" dirty="0"/>
              <a:t> </a:t>
            </a:r>
            <a:r>
              <a:rPr lang="en-GB" sz="2800" dirty="0" smtClean="0"/>
              <a:t>    May your name be held in holy awe. </a:t>
            </a:r>
          </a:p>
          <a:p>
            <a:pPr marL="0" indent="0">
              <a:buNone/>
            </a:pPr>
            <a:r>
              <a:rPr lang="en-GB" sz="2800" dirty="0"/>
              <a:t> </a:t>
            </a:r>
            <a:r>
              <a:rPr lang="en-GB" sz="2800" dirty="0" smtClean="0"/>
              <a:t>    May your kingdom arrive. </a:t>
            </a:r>
          </a:p>
          <a:p>
            <a:pPr marL="0" indent="0">
              <a:buNone/>
            </a:pPr>
            <a:r>
              <a:rPr lang="en-GB" sz="2800" dirty="0"/>
              <a:t> </a:t>
            </a:r>
            <a:r>
              <a:rPr lang="en-GB" sz="2800" dirty="0" smtClean="0"/>
              <a:t>    May your will be implemented </a:t>
            </a:r>
          </a:p>
          <a:p>
            <a:pPr marL="0" indent="0">
              <a:buNone/>
            </a:pPr>
            <a:r>
              <a:rPr lang="en-GB" sz="2800" dirty="0"/>
              <a:t> </a:t>
            </a:r>
            <a:r>
              <a:rPr lang="en-GB" sz="2800" dirty="0" smtClean="0"/>
              <a:t>    on earth just as in heaven.</a:t>
            </a:r>
          </a:p>
          <a:p>
            <a:pPr marL="0" indent="0">
              <a:buNone/>
            </a:pPr>
            <a:endParaRPr lang="en-GB" sz="2800" dirty="0" smtClean="0"/>
          </a:p>
          <a:p>
            <a:pPr marL="0" indent="0">
              <a:buNone/>
            </a:pPr>
            <a:r>
              <a:rPr lang="en-GB" sz="2800" dirty="0"/>
              <a:t> </a:t>
            </a:r>
            <a:r>
              <a:rPr lang="en-GB" sz="2800" dirty="0" smtClean="0"/>
              <a:t>    </a:t>
            </a:r>
            <a:r>
              <a:rPr lang="zh-CN" altLang="en-US" sz="2800" dirty="0" smtClean="0"/>
              <a:t>我们在天之父，</a:t>
            </a:r>
            <a:endParaRPr lang="en-US" altLang="zh-CN" sz="2800" dirty="0" smtClean="0"/>
          </a:p>
          <a:p>
            <a:pPr marL="0" indent="0">
              <a:buNone/>
            </a:pPr>
            <a:r>
              <a:rPr lang="en-US" sz="2800" dirty="0"/>
              <a:t> </a:t>
            </a:r>
            <a:r>
              <a:rPr lang="en-US" sz="2800" dirty="0" smtClean="0"/>
              <a:t>    </a:t>
            </a:r>
            <a:r>
              <a:rPr lang="zh-CN" altLang="en-US" sz="2800" dirty="0" smtClean="0"/>
              <a:t>愿袮的名被尊为圣，</a:t>
            </a:r>
            <a:endParaRPr lang="en-US" altLang="zh-CN" sz="2800" dirty="0" smtClean="0"/>
          </a:p>
          <a:p>
            <a:pPr marL="0" indent="0">
              <a:buNone/>
            </a:pPr>
            <a:r>
              <a:rPr lang="en-US" sz="2800" dirty="0"/>
              <a:t> </a:t>
            </a:r>
            <a:r>
              <a:rPr lang="en-US" sz="2800" dirty="0" smtClean="0"/>
              <a:t>    </a:t>
            </a:r>
            <a:r>
              <a:rPr lang="zh-CN" altLang="en-US" sz="2800" dirty="0" smtClean="0"/>
              <a:t>愿袮的国降临，</a:t>
            </a:r>
            <a:endParaRPr lang="en-US" altLang="zh-CN" sz="2800" dirty="0" smtClean="0"/>
          </a:p>
          <a:p>
            <a:pPr marL="0" indent="0">
              <a:buNone/>
            </a:pPr>
            <a:r>
              <a:rPr lang="en-US" sz="2800" dirty="0"/>
              <a:t> </a:t>
            </a:r>
            <a:r>
              <a:rPr lang="en-US" sz="2800" dirty="0" smtClean="0"/>
              <a:t>    </a:t>
            </a:r>
            <a:r>
              <a:rPr lang="zh-CN" altLang="en-US" sz="2800" dirty="0" smtClean="0"/>
              <a:t>愿袮的旨意实现在地，如同在天。</a:t>
            </a:r>
            <a:endParaRPr lang="en-GB" sz="2800" dirty="0"/>
          </a:p>
        </p:txBody>
      </p:sp>
    </p:spTree>
    <p:extLst>
      <p:ext uri="{BB962C8B-B14F-4D97-AF65-F5344CB8AC3E}">
        <p14:creationId xmlns:p14="http://schemas.microsoft.com/office/powerpoint/2010/main" val="29048788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2900" dirty="0" smtClean="0"/>
              <a:t>Jesus longs for God’s kingdom</a:t>
            </a:r>
            <a:br>
              <a:rPr lang="en-GB" sz="2900" dirty="0" smtClean="0"/>
            </a:br>
            <a:r>
              <a:rPr lang="en-GB" sz="2900" dirty="0" smtClean="0"/>
              <a:t>to arrive on earth</a:t>
            </a:r>
            <a:br>
              <a:rPr lang="en-GB" sz="2900" dirty="0" smtClean="0"/>
            </a:br>
            <a:r>
              <a:rPr lang="en-GB" sz="2900" dirty="0" smtClean="0"/>
              <a:t/>
            </a:r>
            <a:br>
              <a:rPr lang="en-GB" sz="2900" dirty="0" smtClean="0"/>
            </a:br>
            <a:r>
              <a:rPr lang="zh-CN" altLang="en-US" sz="2900" dirty="0" smtClean="0"/>
              <a:t>耶稣渴望天父的国降临地球</a:t>
            </a:r>
            <a:endParaRPr lang="en-GB" sz="2900" dirty="0"/>
          </a:p>
        </p:txBody>
      </p:sp>
    </p:spTree>
    <p:extLst>
      <p:ext uri="{BB962C8B-B14F-4D97-AF65-F5344CB8AC3E}">
        <p14:creationId xmlns:p14="http://schemas.microsoft.com/office/powerpoint/2010/main" val="12845537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10</a:t>
            </a:r>
            <a:r>
              <a:rPr lang="en-US" altLang="zh-CN" sz="2800" dirty="0" smtClean="0"/>
              <a:t>.5,7</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dirty="0" smtClean="0"/>
              <a:t>Jesus commissioned these twelve and gave them orders:  …When you arrive, preach this:  The kingdom of heaven is imminent</a:t>
            </a:r>
            <a:r>
              <a:rPr lang="en-GB" sz="2800" dirty="0"/>
              <a:t>.</a:t>
            </a:r>
            <a:r>
              <a:rPr lang="en-GB" sz="2800" dirty="0" smtClean="0"/>
              <a:t> </a:t>
            </a:r>
          </a:p>
          <a:p>
            <a:pPr marL="0" indent="0">
              <a:buNone/>
            </a:pPr>
            <a:endParaRPr lang="en-GB" sz="2800" dirty="0"/>
          </a:p>
          <a:p>
            <a:pPr marL="0" indent="0">
              <a:lnSpc>
                <a:spcPts val="3700"/>
              </a:lnSpc>
              <a:buNone/>
            </a:pPr>
            <a:r>
              <a:rPr lang="zh-CN" altLang="en-US" sz="2800" dirty="0" smtClean="0"/>
              <a:t>这十二个人耶稣一一分派了，嘱咐他们说：</a:t>
            </a:r>
            <a:r>
              <a:rPr lang="en-US" altLang="zh-CN" sz="2800" dirty="0" smtClean="0"/>
              <a:t>···</a:t>
            </a:r>
            <a:r>
              <a:rPr lang="zh-CN" altLang="en-US" sz="2800" dirty="0"/>
              <a:t>你</a:t>
            </a:r>
            <a:r>
              <a:rPr lang="zh-CN" altLang="en-US" sz="2800" dirty="0" smtClean="0"/>
              <a:t>们要边走边宣</a:t>
            </a:r>
            <a:r>
              <a:rPr lang="zh-CN" altLang="en-US" sz="2800" dirty="0"/>
              <a:t>扬</a:t>
            </a:r>
            <a:r>
              <a:rPr lang="zh-CN" altLang="en-US" sz="2800" dirty="0" smtClean="0"/>
              <a:t>说：天国快要降临！</a:t>
            </a:r>
            <a:endParaRPr lang="en-GB" sz="2800" dirty="0"/>
          </a:p>
        </p:txBody>
      </p:sp>
    </p:spTree>
    <p:extLst>
      <p:ext uri="{BB962C8B-B14F-4D97-AF65-F5344CB8AC3E}">
        <p14:creationId xmlns:p14="http://schemas.microsoft.com/office/powerpoint/2010/main" val="16382588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2900" dirty="0" smtClean="0"/>
              <a:t>What is the gospel?</a:t>
            </a:r>
            <a:br>
              <a:rPr lang="en-GB" sz="2900" dirty="0" smtClean="0"/>
            </a:br>
            <a:r>
              <a:rPr lang="en-GB" sz="2900" dirty="0" smtClean="0"/>
              <a:t/>
            </a:r>
            <a:br>
              <a:rPr lang="en-GB" sz="2900" dirty="0" smtClean="0"/>
            </a:br>
            <a:r>
              <a:rPr lang="zh-CN" altLang="en-US" sz="2900" dirty="0"/>
              <a:t>福</a:t>
            </a:r>
            <a:r>
              <a:rPr lang="zh-CN" altLang="en-US" sz="2900" dirty="0" smtClean="0"/>
              <a:t>音的信息是什么？</a:t>
            </a:r>
            <a:endParaRPr lang="en-GB" sz="2900" dirty="0"/>
          </a:p>
        </p:txBody>
      </p:sp>
    </p:spTree>
    <p:extLst>
      <p:ext uri="{BB962C8B-B14F-4D97-AF65-F5344CB8AC3E}">
        <p14:creationId xmlns:p14="http://schemas.microsoft.com/office/powerpoint/2010/main" val="20774465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3886200"/>
          </a:xfrm>
        </p:spPr>
        <p:txBody>
          <a:bodyPr>
            <a:noAutofit/>
          </a:bodyPr>
          <a:lstStyle/>
          <a:p>
            <a:pPr algn="l"/>
            <a:r>
              <a:rPr lang="en-US" altLang="zh-CN" sz="2800" dirty="0" smtClean="0"/>
              <a:t>The </a:t>
            </a:r>
            <a:r>
              <a:rPr lang="en-GB" altLang="zh-CN" sz="2800" dirty="0" smtClean="0"/>
              <a:t>message of the gospel</a:t>
            </a:r>
            <a:r>
              <a:rPr lang="en-US" altLang="zh-CN" sz="2800" dirty="0" smtClean="0"/>
              <a:t>: </a:t>
            </a:r>
            <a:br>
              <a:rPr lang="en-US" altLang="zh-CN" sz="2800" dirty="0" smtClean="0"/>
            </a:br>
            <a:r>
              <a:rPr lang="en-US" altLang="zh-CN" sz="2800" dirty="0" smtClean="0"/>
              <a:t>Very soon God’s kingdom will arrive on earth to rule. Repent. Obey God.</a:t>
            </a:r>
            <a:r>
              <a:rPr lang="zh-CN" altLang="en-US" sz="2800" dirty="0" smtClean="0"/>
              <a:t> </a:t>
            </a:r>
            <a:r>
              <a:rPr lang="en-US" altLang="zh-CN" sz="2800" dirty="0" smtClean="0"/>
              <a:t>Strive to enter his kingdom before it is too late. </a:t>
            </a:r>
            <a:r>
              <a:rPr lang="en-GB" sz="2800" dirty="0" smtClean="0"/>
              <a:t/>
            </a:r>
            <a:br>
              <a:rPr lang="en-GB" sz="2800" dirty="0" smtClean="0"/>
            </a:br>
            <a:r>
              <a:rPr lang="en-GB" sz="2800" dirty="0" smtClean="0"/>
              <a:t/>
            </a:r>
            <a:br>
              <a:rPr lang="en-GB" sz="2800" dirty="0" smtClean="0"/>
            </a:br>
            <a:r>
              <a:rPr lang="zh-CN" altLang="en-US" sz="2800" dirty="0"/>
              <a:t>福</a:t>
            </a:r>
            <a:r>
              <a:rPr lang="zh-CN" altLang="en-US" sz="2800" dirty="0" smtClean="0"/>
              <a:t>音的信息：</a:t>
            </a:r>
            <a:r>
              <a:rPr lang="en-US" altLang="zh-CN" sz="2800" dirty="0" smtClean="0"/>
              <a:t/>
            </a:r>
            <a:br>
              <a:rPr lang="en-US" altLang="zh-CN" sz="2800" dirty="0" smtClean="0"/>
            </a:br>
            <a:r>
              <a:rPr lang="zh-CN" altLang="en-US" sz="2800" dirty="0"/>
              <a:t>神</a:t>
            </a:r>
            <a:r>
              <a:rPr lang="zh-CN" altLang="en-US" sz="2800" dirty="0" smtClean="0"/>
              <a:t>的统治快要临到地球</a:t>
            </a:r>
            <a:r>
              <a:rPr lang="zh-CN" altLang="en-US" sz="2800" dirty="0"/>
              <a:t>！</a:t>
            </a:r>
            <a:r>
              <a:rPr lang="zh-CN" altLang="en-US" sz="2800" dirty="0" smtClean="0"/>
              <a:t>应当悔改，服从神的统治，努力进天国，否则后悔莫及了</a:t>
            </a:r>
            <a:r>
              <a:rPr lang="zh-CN" altLang="en-US" sz="3200" dirty="0" smtClean="0"/>
              <a:t>。</a:t>
            </a:r>
            <a:endParaRPr lang="en-GB" sz="3200" dirty="0"/>
          </a:p>
        </p:txBody>
      </p:sp>
    </p:spTree>
    <p:extLst>
      <p:ext uri="{BB962C8B-B14F-4D97-AF65-F5344CB8AC3E}">
        <p14:creationId xmlns:p14="http://schemas.microsoft.com/office/powerpoint/2010/main" val="31114228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11</a:t>
            </a:r>
            <a:r>
              <a:rPr lang="en-US" altLang="zh-CN" sz="2800" dirty="0" smtClean="0"/>
              <a:t>.12</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dirty="0" smtClean="0"/>
              <a:t>From </a:t>
            </a:r>
            <a:r>
              <a:rPr lang="en-GB" sz="2800" dirty="0"/>
              <a:t>the days of John the baptizer until right now the kingdom of heaven is being forcibly resisted, and violent </a:t>
            </a:r>
            <a:r>
              <a:rPr lang="en-GB" sz="2800" dirty="0" smtClean="0"/>
              <a:t>forces are trying to snatch it away.</a:t>
            </a:r>
            <a:endParaRPr lang="en-GB" sz="2800" dirty="0"/>
          </a:p>
          <a:p>
            <a:pPr marL="0" indent="0">
              <a:buNone/>
            </a:pPr>
            <a:endParaRPr lang="en-GB" sz="2800" dirty="0"/>
          </a:p>
          <a:p>
            <a:pPr marL="0" indent="0">
              <a:lnSpc>
                <a:spcPts val="3700"/>
              </a:lnSpc>
              <a:buNone/>
            </a:pPr>
            <a:r>
              <a:rPr lang="zh-CN" altLang="en-US" sz="2800" dirty="0" smtClean="0"/>
              <a:t>自施洗约翰的日子到现在，天国</a:t>
            </a:r>
            <a:r>
              <a:rPr lang="zh-CN" altLang="en-US" sz="2800" dirty="0"/>
              <a:t>不</a:t>
            </a:r>
            <a:r>
              <a:rPr lang="zh-CN" altLang="en-US" sz="2800" dirty="0" smtClean="0"/>
              <a:t>断遭受顽抗，强暴者企图把它夺去。</a:t>
            </a:r>
            <a:endParaRPr lang="en-GB" sz="2800" dirty="0"/>
          </a:p>
        </p:txBody>
      </p:sp>
    </p:spTree>
    <p:extLst>
      <p:ext uri="{BB962C8B-B14F-4D97-AF65-F5344CB8AC3E}">
        <p14:creationId xmlns:p14="http://schemas.microsoft.com/office/powerpoint/2010/main" val="42554848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3200" dirty="0" smtClean="0"/>
              <a:t>Intense conflict between </a:t>
            </a:r>
            <a:br>
              <a:rPr lang="en-GB" sz="3200" dirty="0" smtClean="0"/>
            </a:br>
            <a:r>
              <a:rPr lang="en-GB" sz="3200" dirty="0" smtClean="0"/>
              <a:t>forces of good and of evil</a:t>
            </a:r>
            <a:br>
              <a:rPr lang="en-GB" sz="3200" dirty="0" smtClean="0"/>
            </a:br>
            <a:r>
              <a:rPr lang="en-GB" sz="3200" dirty="0" smtClean="0"/>
              <a:t/>
            </a:r>
            <a:br>
              <a:rPr lang="en-GB" sz="3200" dirty="0" smtClean="0"/>
            </a:br>
            <a:r>
              <a:rPr lang="zh-CN" altLang="en-US" sz="3200" dirty="0" smtClean="0"/>
              <a:t>善恶战争</a:t>
            </a:r>
            <a:r>
              <a:rPr lang="zh-CN" altLang="en-US" sz="3200" dirty="0"/>
              <a:t>激烈</a:t>
            </a:r>
            <a:endParaRPr lang="en-GB" sz="3200" dirty="0"/>
          </a:p>
        </p:txBody>
      </p:sp>
    </p:spTree>
    <p:extLst>
      <p:ext uri="{BB962C8B-B14F-4D97-AF65-F5344CB8AC3E}">
        <p14:creationId xmlns:p14="http://schemas.microsoft.com/office/powerpoint/2010/main" val="514139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16.23</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dirty="0" smtClean="0"/>
              <a:t>Turning around Jesus said to Peter:  </a:t>
            </a:r>
          </a:p>
          <a:p>
            <a:pPr marL="0" indent="0">
              <a:buNone/>
            </a:pPr>
            <a:r>
              <a:rPr lang="en-GB" sz="2800" dirty="0" smtClean="0"/>
              <a:t>Fall in line behind me, opponent (</a:t>
            </a:r>
            <a:r>
              <a:rPr lang="en-GB" sz="2800" i="1" dirty="0" smtClean="0"/>
              <a:t>Satan</a:t>
            </a:r>
            <a:r>
              <a:rPr lang="en-GB" sz="2800" dirty="0" smtClean="0"/>
              <a:t>)! You are an obstacle in my way because you do not think as God does, but as men do.  </a:t>
            </a:r>
          </a:p>
          <a:p>
            <a:pPr marL="0" indent="0">
              <a:buNone/>
            </a:pPr>
            <a:endParaRPr lang="en-GB" sz="2800" dirty="0"/>
          </a:p>
          <a:p>
            <a:pPr marL="0" indent="0">
              <a:lnSpc>
                <a:spcPts val="3700"/>
              </a:lnSpc>
              <a:buNone/>
            </a:pPr>
            <a:r>
              <a:rPr lang="zh-CN" altLang="en-US" sz="2800" dirty="0"/>
              <a:t>耶</a:t>
            </a:r>
            <a:r>
              <a:rPr lang="zh-CN" altLang="en-US" sz="2800" dirty="0" smtClean="0"/>
              <a:t>稣转过身来，说彼得：</a:t>
            </a:r>
            <a:endParaRPr lang="en-US" altLang="zh-CN" sz="2800" dirty="0" smtClean="0"/>
          </a:p>
          <a:p>
            <a:pPr marL="0" indent="0">
              <a:lnSpc>
                <a:spcPts val="3700"/>
              </a:lnSpc>
              <a:buNone/>
            </a:pPr>
            <a:r>
              <a:rPr lang="zh-CN" altLang="en-US" sz="2800" dirty="0" smtClean="0"/>
              <a:t>你给我后边去，撒旦（敌手）！你绊了我的脚了。神的意思你不去</a:t>
            </a:r>
            <a:r>
              <a:rPr lang="zh-CN" altLang="en-US" sz="2800" dirty="0"/>
              <a:t>想</a:t>
            </a:r>
            <a:r>
              <a:rPr lang="zh-CN" altLang="en-US" sz="2800" dirty="0" smtClean="0"/>
              <a:t>，只想着人的事情！</a:t>
            </a:r>
            <a:endParaRPr lang="en-GB" sz="2800" dirty="0"/>
          </a:p>
        </p:txBody>
      </p:sp>
    </p:spTree>
    <p:extLst>
      <p:ext uri="{BB962C8B-B14F-4D97-AF65-F5344CB8AC3E}">
        <p14:creationId xmlns:p14="http://schemas.microsoft.com/office/powerpoint/2010/main" val="13909287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2</a:t>
            </a:r>
            <a:r>
              <a:rPr lang="en-US" altLang="zh-CN" sz="2800" dirty="0" smtClean="0"/>
              <a:t>8.18-20</a:t>
            </a:r>
            <a:endParaRPr lang="en-GB" sz="2800" dirty="0"/>
          </a:p>
        </p:txBody>
      </p:sp>
      <p:sp>
        <p:nvSpPr>
          <p:cNvPr id="3" name="Content Placeholder 2"/>
          <p:cNvSpPr>
            <a:spLocks noGrp="1"/>
          </p:cNvSpPr>
          <p:nvPr>
            <p:ph idx="1"/>
          </p:nvPr>
        </p:nvSpPr>
        <p:spPr>
          <a:xfrm>
            <a:off x="457200" y="838200"/>
            <a:ext cx="8229600" cy="5791200"/>
          </a:xfrm>
        </p:spPr>
        <p:txBody>
          <a:bodyPr>
            <a:noAutofit/>
          </a:bodyPr>
          <a:lstStyle/>
          <a:p>
            <a:pPr marL="0" indent="0">
              <a:buNone/>
            </a:pPr>
            <a:r>
              <a:rPr lang="en-GB" altLang="zh-CN" sz="2800" dirty="0" smtClean="0"/>
              <a:t>Jesus came and said to them, All authority has been given to me in heaven and on earth. Go therefore and make disciples of all nations, baptising them in the name of the Father and of the Son and of the Holy Spirit, and teaching them to obey everything I have commanded you. And remember, I am with you always to the culmination of the age.</a:t>
            </a:r>
            <a:endParaRPr lang="en-GB" altLang="zh-CN" sz="2800" dirty="0"/>
          </a:p>
          <a:p>
            <a:pPr marL="0" indent="0">
              <a:lnSpc>
                <a:spcPts val="3700"/>
              </a:lnSpc>
              <a:buNone/>
            </a:pPr>
            <a:r>
              <a:rPr lang="zh-CN" altLang="en-US" sz="2800" dirty="0" smtClean="0"/>
              <a:t>耶稣走过来，对门徒说：一切权柄，天上地下，皆已交给了我。所以你们去吧，让万族成为我门徒；给他们施洗，奉父、子、圣灵之名；并教导他们，遵守我给你们的一切诫命。看哪，我常常与你们同在，直至这世代的最高潮了！</a:t>
            </a:r>
            <a:endParaRPr lang="en-GB" sz="2800" dirty="0"/>
          </a:p>
        </p:txBody>
      </p:sp>
    </p:spTree>
    <p:extLst>
      <p:ext uri="{BB962C8B-B14F-4D97-AF65-F5344CB8AC3E}">
        <p14:creationId xmlns:p14="http://schemas.microsoft.com/office/powerpoint/2010/main" val="19744316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2</a:t>
            </a:r>
            <a:r>
              <a:rPr lang="en-US" altLang="zh-CN" sz="2800" dirty="0" smtClean="0"/>
              <a:t>4.14</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dirty="0" smtClean="0"/>
              <a:t>Moreover, this </a:t>
            </a:r>
            <a:r>
              <a:rPr lang="en-GB" sz="2800" dirty="0" smtClean="0">
                <a:solidFill>
                  <a:srgbClr val="FF0000"/>
                </a:solidFill>
              </a:rPr>
              <a:t>go</a:t>
            </a:r>
            <a:r>
              <a:rPr lang="en-US" altLang="zh-CN" sz="2800" dirty="0" err="1" smtClean="0">
                <a:solidFill>
                  <a:srgbClr val="FF0000"/>
                </a:solidFill>
              </a:rPr>
              <a:t>spel</a:t>
            </a:r>
            <a:r>
              <a:rPr lang="en-GB" sz="2800" dirty="0" smtClean="0">
                <a:solidFill>
                  <a:srgbClr val="FF0000"/>
                </a:solidFill>
              </a:rPr>
              <a:t> of the kingdom </a:t>
            </a:r>
            <a:r>
              <a:rPr lang="en-GB" sz="2800" dirty="0" smtClean="0"/>
              <a:t>will be proclaimed all over the inhabited world, as a witness to all nations; and then comes the end. </a:t>
            </a:r>
          </a:p>
          <a:p>
            <a:pPr marL="0" indent="0">
              <a:buNone/>
            </a:pPr>
            <a:endParaRPr lang="en-GB" altLang="zh-CN" sz="2800" dirty="0"/>
          </a:p>
          <a:p>
            <a:pPr marL="0" indent="0">
              <a:lnSpc>
                <a:spcPts val="3700"/>
              </a:lnSpc>
              <a:buNone/>
            </a:pPr>
            <a:r>
              <a:rPr lang="zh-CN" altLang="en-US" sz="2800" dirty="0"/>
              <a:t>而</a:t>
            </a:r>
            <a:r>
              <a:rPr lang="zh-CN" altLang="en-US" sz="2800" dirty="0" smtClean="0"/>
              <a:t>且，这</a:t>
            </a:r>
            <a:r>
              <a:rPr lang="zh-CN" altLang="en-US" sz="2800" dirty="0" smtClean="0">
                <a:solidFill>
                  <a:srgbClr val="FF0000"/>
                </a:solidFill>
              </a:rPr>
              <a:t>天国福音</a:t>
            </a:r>
            <a:r>
              <a:rPr lang="zh-CN" altLang="en-US" sz="2800" dirty="0" smtClean="0"/>
              <a:t>要传遍天下，向万族作证；然后，结局才来到。</a:t>
            </a:r>
            <a:endParaRPr lang="en-GB" sz="2800" dirty="0"/>
          </a:p>
        </p:txBody>
      </p:sp>
    </p:spTree>
    <p:extLst>
      <p:ext uri="{BB962C8B-B14F-4D97-AF65-F5344CB8AC3E}">
        <p14:creationId xmlns:p14="http://schemas.microsoft.com/office/powerpoint/2010/main" val="2360905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2</a:t>
            </a:r>
            <a:r>
              <a:rPr lang="en-US" altLang="zh-CN" sz="2800" dirty="0" smtClean="0"/>
              <a:t>4.14</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dirty="0" smtClean="0"/>
              <a:t>Moreover, this go</a:t>
            </a:r>
            <a:r>
              <a:rPr lang="en-US" altLang="zh-CN" sz="2800" dirty="0" err="1" smtClean="0"/>
              <a:t>spel</a:t>
            </a:r>
            <a:r>
              <a:rPr lang="en-GB" sz="2800" dirty="0" smtClean="0"/>
              <a:t> of the kingdom will be proclaimed all over the inhabited world, as a witness to all nations; and then comes the end. </a:t>
            </a:r>
          </a:p>
          <a:p>
            <a:pPr marL="0" indent="0">
              <a:buNone/>
            </a:pPr>
            <a:endParaRPr lang="en-GB" altLang="zh-CN" sz="2800" dirty="0"/>
          </a:p>
          <a:p>
            <a:pPr marL="0" indent="0">
              <a:lnSpc>
                <a:spcPts val="3700"/>
              </a:lnSpc>
              <a:buNone/>
            </a:pPr>
            <a:r>
              <a:rPr lang="zh-CN" altLang="en-US" sz="2800" dirty="0"/>
              <a:t>而</a:t>
            </a:r>
            <a:r>
              <a:rPr lang="zh-CN" altLang="en-US" sz="2800" dirty="0" smtClean="0"/>
              <a:t>且，这天国福音要传遍天下，向万族作证；然后，结局才来到。</a:t>
            </a:r>
            <a:endParaRPr lang="en-GB" sz="2800" dirty="0"/>
          </a:p>
        </p:txBody>
      </p:sp>
    </p:spTree>
    <p:extLst>
      <p:ext uri="{BB962C8B-B14F-4D97-AF65-F5344CB8AC3E}">
        <p14:creationId xmlns:p14="http://schemas.microsoft.com/office/powerpoint/2010/main" val="42061799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1"/>
            <a:ext cx="8229600" cy="2438400"/>
          </a:xfrm>
        </p:spPr>
        <p:txBody>
          <a:bodyPr>
            <a:noAutofit/>
          </a:bodyPr>
          <a:lstStyle/>
          <a:p>
            <a:r>
              <a:rPr lang="en-US" altLang="zh-CN" sz="3200" dirty="0" smtClean="0"/>
              <a:t>Why is the gospel called </a:t>
            </a:r>
            <a:br>
              <a:rPr lang="en-US" altLang="zh-CN" sz="3200" dirty="0" smtClean="0"/>
            </a:br>
            <a:r>
              <a:rPr lang="en-US" altLang="zh-CN" sz="3200" dirty="0" smtClean="0"/>
              <a:t>“the gospel of the kingdom”?</a:t>
            </a:r>
            <a:r>
              <a:rPr lang="en-GB" sz="3200" dirty="0" smtClean="0"/>
              <a:t/>
            </a:r>
            <a:br>
              <a:rPr lang="en-GB" sz="3200" dirty="0" smtClean="0"/>
            </a:br>
            <a:r>
              <a:rPr lang="en-GB" sz="3200" dirty="0"/>
              <a:t/>
            </a:r>
            <a:br>
              <a:rPr lang="en-GB" sz="3200" dirty="0"/>
            </a:br>
            <a:r>
              <a:rPr lang="zh-CN" altLang="en-US" sz="3200" dirty="0"/>
              <a:t>为什</a:t>
            </a:r>
            <a:r>
              <a:rPr lang="zh-CN" altLang="en-US" sz="3200" dirty="0" smtClean="0"/>
              <a:t>么福音称作</a:t>
            </a:r>
            <a:r>
              <a:rPr lang="en-GB" sz="3200" dirty="0" smtClean="0"/>
              <a:t>“</a:t>
            </a:r>
            <a:r>
              <a:rPr lang="zh-CN" altLang="en-US" sz="3200" dirty="0" smtClean="0"/>
              <a:t>天国福音</a:t>
            </a:r>
            <a:r>
              <a:rPr lang="en-GB" sz="3200" dirty="0" smtClean="0"/>
              <a:t>”</a:t>
            </a:r>
            <a:r>
              <a:rPr lang="zh-CN" altLang="en-US" sz="3200" dirty="0" smtClean="0"/>
              <a:t>？</a:t>
            </a:r>
            <a:endParaRPr lang="en-GB" sz="3200" dirty="0"/>
          </a:p>
        </p:txBody>
      </p:sp>
    </p:spTree>
    <p:extLst>
      <p:ext uri="{BB962C8B-B14F-4D97-AF65-F5344CB8AC3E}">
        <p14:creationId xmlns:p14="http://schemas.microsoft.com/office/powerpoint/2010/main" val="2580348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2438400"/>
          </a:xfrm>
        </p:spPr>
        <p:txBody>
          <a:bodyPr>
            <a:noAutofit/>
          </a:bodyPr>
          <a:lstStyle/>
          <a:p>
            <a:r>
              <a:rPr lang="en-US" altLang="zh-CN" sz="3200" dirty="0" smtClean="0"/>
              <a:t>1.</a:t>
            </a:r>
            <a:br>
              <a:rPr lang="en-US" altLang="zh-CN" sz="3200" dirty="0" smtClean="0"/>
            </a:br>
            <a:r>
              <a:rPr lang="en-US" altLang="zh-CN" sz="3200" dirty="0" smtClean="0"/>
              <a:t>The kingdom belongs to Yahweh. </a:t>
            </a:r>
            <a:br>
              <a:rPr lang="en-US" altLang="zh-CN" sz="3200" dirty="0" smtClean="0"/>
            </a:br>
            <a:r>
              <a:rPr lang="en-US" altLang="zh-CN" sz="3200" dirty="0" smtClean="0"/>
              <a:t>This gospel has come from </a:t>
            </a:r>
            <a:r>
              <a:rPr lang="en-US" altLang="zh-CN" sz="3200" dirty="0"/>
              <a:t>h</a:t>
            </a:r>
            <a:r>
              <a:rPr lang="en-US" altLang="zh-CN" sz="3200" dirty="0" smtClean="0"/>
              <a:t>im.</a:t>
            </a:r>
            <a:r>
              <a:rPr lang="en-GB" sz="3200" dirty="0" smtClean="0"/>
              <a:t/>
            </a:r>
            <a:br>
              <a:rPr lang="en-GB" sz="3200" dirty="0" smtClean="0"/>
            </a:br>
            <a:r>
              <a:rPr lang="en-GB" sz="3200" dirty="0" smtClean="0"/>
              <a:t/>
            </a:r>
            <a:br>
              <a:rPr lang="en-GB" sz="3200" dirty="0" smtClean="0"/>
            </a:br>
            <a:r>
              <a:rPr lang="zh-CN" altLang="en-US" sz="3200" dirty="0" smtClean="0"/>
              <a:t>天国是雅伟的国，福音是从</a:t>
            </a:r>
            <a:r>
              <a:rPr lang="zh-CN" altLang="en-US" sz="3200" dirty="0"/>
              <a:t>祂</a:t>
            </a:r>
            <a:r>
              <a:rPr lang="zh-CN" altLang="en-US" sz="3200" dirty="0" smtClean="0"/>
              <a:t>而来。</a:t>
            </a:r>
            <a:endParaRPr lang="en-GB" sz="3200" dirty="0"/>
          </a:p>
        </p:txBody>
      </p:sp>
    </p:spTree>
    <p:extLst>
      <p:ext uri="{BB962C8B-B14F-4D97-AF65-F5344CB8AC3E}">
        <p14:creationId xmlns:p14="http://schemas.microsoft.com/office/powerpoint/2010/main" val="29410890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0"/>
            <a:ext cx="8458200" cy="2593975"/>
          </a:xfrm>
        </p:spPr>
        <p:txBody>
          <a:bodyPr>
            <a:noAutofit/>
          </a:bodyPr>
          <a:lstStyle/>
          <a:p>
            <a:pPr>
              <a:lnSpc>
                <a:spcPct val="150000"/>
              </a:lnSpc>
            </a:pPr>
            <a:r>
              <a:rPr lang="en-US" altLang="zh-CN" sz="3200" dirty="0" smtClean="0"/>
              <a:t>2. </a:t>
            </a:r>
            <a:br>
              <a:rPr lang="en-US" altLang="zh-CN" sz="3200" dirty="0" smtClean="0"/>
            </a:br>
            <a:r>
              <a:rPr lang="en-US" altLang="zh-CN" sz="3200" dirty="0" smtClean="0"/>
              <a:t>The gospel is about Yahweh’s salvation plan</a:t>
            </a:r>
            <a:r>
              <a:rPr lang="en-GB" sz="3200" dirty="0" smtClean="0"/>
              <a:t/>
            </a:r>
            <a:br>
              <a:rPr lang="en-GB" sz="3200" dirty="0" smtClean="0"/>
            </a:br>
            <a:r>
              <a:rPr lang="zh-CN" altLang="en-US" sz="3200" dirty="0" smtClean="0"/>
              <a:t>福音是关乎雅伟的救恩宏图</a:t>
            </a:r>
            <a:endParaRPr lang="en-GB" sz="3200" dirty="0"/>
          </a:p>
        </p:txBody>
      </p:sp>
    </p:spTree>
    <p:extLst>
      <p:ext uri="{BB962C8B-B14F-4D97-AF65-F5344CB8AC3E}">
        <p14:creationId xmlns:p14="http://schemas.microsoft.com/office/powerpoint/2010/main" val="3570347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3200" dirty="0" smtClean="0"/>
              <a:t>3. </a:t>
            </a:r>
            <a:br>
              <a:rPr lang="en-GB" sz="3200" dirty="0" smtClean="0"/>
            </a:br>
            <a:r>
              <a:rPr lang="en-GB" sz="3200" dirty="0" smtClean="0"/>
              <a:t>This gospel was first proclaimed by Jesus</a:t>
            </a:r>
            <a:br>
              <a:rPr lang="en-GB" sz="3200" dirty="0" smtClean="0"/>
            </a:br>
            <a:r>
              <a:rPr lang="en-GB" sz="3200" dirty="0" smtClean="0"/>
              <a:t/>
            </a:r>
            <a:br>
              <a:rPr lang="en-GB" sz="3200" dirty="0" smtClean="0"/>
            </a:br>
            <a:r>
              <a:rPr lang="zh-CN" altLang="en-US" sz="3200" dirty="0"/>
              <a:t>此福</a:t>
            </a:r>
            <a:r>
              <a:rPr lang="zh-CN" altLang="en-US" sz="3200" dirty="0" smtClean="0"/>
              <a:t>音，首先是由耶稣受命传扬。</a:t>
            </a:r>
            <a:endParaRPr lang="en-GB" sz="3200" dirty="0"/>
          </a:p>
        </p:txBody>
      </p:sp>
    </p:spTree>
    <p:extLst>
      <p:ext uri="{BB962C8B-B14F-4D97-AF65-F5344CB8AC3E}">
        <p14:creationId xmlns:p14="http://schemas.microsoft.com/office/powerpoint/2010/main" val="21454642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229600" cy="2060575"/>
          </a:xfrm>
        </p:spPr>
        <p:txBody>
          <a:bodyPr>
            <a:noAutofit/>
          </a:bodyPr>
          <a:lstStyle/>
          <a:p>
            <a:r>
              <a:rPr lang="en-GB" sz="3200" dirty="0"/>
              <a:t>4</a:t>
            </a:r>
            <a:r>
              <a:rPr lang="en-GB" sz="3200" dirty="0" smtClean="0"/>
              <a:t>. </a:t>
            </a:r>
            <a:br>
              <a:rPr lang="en-GB" sz="3200" dirty="0" smtClean="0"/>
            </a:br>
            <a:r>
              <a:rPr lang="en-GB" sz="3200" dirty="0" smtClean="0"/>
              <a:t>What Jesus began, now the church must finish.</a:t>
            </a:r>
            <a:br>
              <a:rPr lang="en-GB" sz="3200" dirty="0" smtClean="0"/>
            </a:br>
            <a:r>
              <a:rPr lang="en-GB" sz="3200" dirty="0" smtClean="0"/>
              <a:t/>
            </a:r>
            <a:br>
              <a:rPr lang="en-GB" sz="3200" dirty="0" smtClean="0"/>
            </a:br>
            <a:r>
              <a:rPr lang="zh-CN" altLang="en-US" sz="3200" dirty="0" smtClean="0"/>
              <a:t>如今，教会必须完成所托使命。</a:t>
            </a:r>
            <a:endParaRPr lang="en-GB" sz="3200" dirty="0"/>
          </a:p>
        </p:txBody>
      </p:sp>
    </p:spTree>
    <p:extLst>
      <p:ext uri="{BB962C8B-B14F-4D97-AF65-F5344CB8AC3E}">
        <p14:creationId xmlns:p14="http://schemas.microsoft.com/office/powerpoint/2010/main" val="39061407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2</a:t>
            </a:r>
            <a:r>
              <a:rPr lang="en-US" altLang="zh-CN" sz="2800" dirty="0" smtClean="0"/>
              <a:t>4.14</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dirty="0" smtClean="0"/>
              <a:t>Moreover, this go</a:t>
            </a:r>
            <a:r>
              <a:rPr lang="en-US" altLang="zh-CN" sz="2800" dirty="0" err="1" smtClean="0"/>
              <a:t>spel</a:t>
            </a:r>
            <a:r>
              <a:rPr lang="en-GB" sz="2800" dirty="0" smtClean="0"/>
              <a:t> of the kingdom will </a:t>
            </a:r>
            <a:r>
              <a:rPr lang="en-GB" sz="2800" dirty="0" smtClean="0">
                <a:solidFill>
                  <a:srgbClr val="FF0000"/>
                </a:solidFill>
              </a:rPr>
              <a:t>be proclaimed all over the inhabited world</a:t>
            </a:r>
            <a:r>
              <a:rPr lang="en-GB" sz="2800" dirty="0" smtClean="0"/>
              <a:t>, as a witness to all nations; and then comes the end. </a:t>
            </a:r>
          </a:p>
          <a:p>
            <a:pPr marL="0" indent="0">
              <a:buNone/>
            </a:pPr>
            <a:endParaRPr lang="en-GB" altLang="zh-CN" sz="2800" dirty="0">
              <a:solidFill>
                <a:srgbClr val="FF0000"/>
              </a:solidFill>
            </a:endParaRPr>
          </a:p>
          <a:p>
            <a:pPr marL="0" indent="0">
              <a:lnSpc>
                <a:spcPts val="3700"/>
              </a:lnSpc>
              <a:buNone/>
            </a:pPr>
            <a:r>
              <a:rPr lang="zh-CN" altLang="en-US" sz="2800" dirty="0"/>
              <a:t>而</a:t>
            </a:r>
            <a:r>
              <a:rPr lang="zh-CN" altLang="en-US" sz="2800" dirty="0" smtClean="0"/>
              <a:t>且，这天国福音</a:t>
            </a:r>
            <a:r>
              <a:rPr lang="zh-CN" altLang="en-US" sz="2800" dirty="0" smtClean="0">
                <a:solidFill>
                  <a:srgbClr val="FF0000"/>
                </a:solidFill>
              </a:rPr>
              <a:t>要传遍天下</a:t>
            </a:r>
            <a:r>
              <a:rPr lang="zh-CN" altLang="en-US" sz="2800" dirty="0" smtClean="0"/>
              <a:t>，向万族作证；然后，结局才来到。</a:t>
            </a:r>
            <a:endParaRPr lang="en-GB" sz="2800" dirty="0"/>
          </a:p>
        </p:txBody>
      </p:sp>
    </p:spTree>
    <p:extLst>
      <p:ext uri="{BB962C8B-B14F-4D97-AF65-F5344CB8AC3E}">
        <p14:creationId xmlns:p14="http://schemas.microsoft.com/office/powerpoint/2010/main" val="17422833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130425"/>
            <a:ext cx="8534400" cy="2136775"/>
          </a:xfrm>
        </p:spPr>
        <p:txBody>
          <a:bodyPr>
            <a:normAutofit fontScale="90000"/>
          </a:bodyPr>
          <a:lstStyle/>
          <a:p>
            <a:pPr>
              <a:lnSpc>
                <a:spcPct val="150000"/>
              </a:lnSpc>
            </a:pPr>
            <a:r>
              <a:rPr lang="en-US" altLang="zh-CN" sz="3200" dirty="0" smtClean="0"/>
              <a:t>This gospel to reach whole world. Not just some.</a:t>
            </a:r>
            <a:br>
              <a:rPr lang="en-US" altLang="zh-CN" sz="3200" dirty="0" smtClean="0"/>
            </a:br>
            <a:r>
              <a:rPr lang="en-US" altLang="zh-CN" sz="3200" dirty="0" smtClean="0"/>
              <a:t>How?</a:t>
            </a:r>
            <a:r>
              <a:rPr lang="en-US" sz="3200" dirty="0" smtClean="0"/>
              <a:t/>
            </a:r>
            <a:br>
              <a:rPr lang="en-US" sz="3200" dirty="0" smtClean="0"/>
            </a:br>
            <a:r>
              <a:rPr lang="zh-CN" altLang="en-US" sz="3200" dirty="0" smtClean="0"/>
              <a:t>把福音传遍天下，怎样能做到？</a:t>
            </a:r>
            <a:endParaRPr lang="en-GB" sz="3200" dirty="0"/>
          </a:p>
        </p:txBody>
      </p:sp>
    </p:spTree>
    <p:extLst>
      <p:ext uri="{BB962C8B-B14F-4D97-AF65-F5344CB8AC3E}">
        <p14:creationId xmlns:p14="http://schemas.microsoft.com/office/powerpoint/2010/main" val="10727639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136775"/>
          </a:xfrm>
        </p:spPr>
        <p:txBody>
          <a:bodyPr>
            <a:normAutofit/>
          </a:bodyPr>
          <a:lstStyle/>
          <a:p>
            <a:r>
              <a:rPr lang="en-US" altLang="zh-CN" sz="3200" dirty="0"/>
              <a:t>1</a:t>
            </a:r>
            <a:r>
              <a:rPr lang="en-US" altLang="zh-CN" sz="3200" dirty="0" smtClean="0"/>
              <a:t>. </a:t>
            </a:r>
            <a:br>
              <a:rPr lang="en-US" altLang="zh-CN" sz="3200" dirty="0" smtClean="0"/>
            </a:br>
            <a:r>
              <a:rPr lang="en-US" altLang="zh-CN" sz="3200" dirty="0"/>
              <a:t>W</a:t>
            </a:r>
            <a:r>
              <a:rPr lang="en-US" altLang="zh-CN" sz="3200" dirty="0" smtClean="0"/>
              <a:t>ord of mouth</a:t>
            </a:r>
            <a:r>
              <a:rPr lang="en-US" sz="3200" dirty="0" smtClean="0"/>
              <a:t/>
            </a:r>
            <a:br>
              <a:rPr lang="en-US" sz="3200" dirty="0" smtClean="0"/>
            </a:br>
            <a:r>
              <a:rPr lang="zh-CN" altLang="en-US" sz="3200" dirty="0" smtClean="0"/>
              <a:t>凭口碑</a:t>
            </a:r>
            <a:endParaRPr lang="en-GB" sz="3200" dirty="0"/>
          </a:p>
        </p:txBody>
      </p:sp>
    </p:spTree>
    <p:extLst>
      <p:ext uri="{BB962C8B-B14F-4D97-AF65-F5344CB8AC3E}">
        <p14:creationId xmlns:p14="http://schemas.microsoft.com/office/powerpoint/2010/main" val="10252387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136775"/>
          </a:xfrm>
        </p:spPr>
        <p:txBody>
          <a:bodyPr>
            <a:normAutofit fontScale="90000"/>
          </a:bodyPr>
          <a:lstStyle/>
          <a:p>
            <a:pPr>
              <a:lnSpc>
                <a:spcPct val="150000"/>
              </a:lnSpc>
            </a:pPr>
            <a:r>
              <a:rPr lang="en-US" altLang="zh-CN" sz="3200" dirty="0"/>
              <a:t>2</a:t>
            </a:r>
            <a:r>
              <a:rPr lang="en-US" altLang="zh-CN" sz="3200" dirty="0" smtClean="0"/>
              <a:t>. </a:t>
            </a:r>
            <a:br>
              <a:rPr lang="en-US" altLang="zh-CN" sz="3200" dirty="0" smtClean="0"/>
            </a:br>
            <a:r>
              <a:rPr lang="en-US" altLang="zh-CN" sz="3200" dirty="0" smtClean="0"/>
              <a:t>Church website, social media</a:t>
            </a:r>
            <a:r>
              <a:rPr lang="en-US" sz="3200" dirty="0" smtClean="0"/>
              <a:t/>
            </a:r>
            <a:br>
              <a:rPr lang="en-US" sz="3200" dirty="0" smtClean="0"/>
            </a:br>
            <a:r>
              <a:rPr lang="zh-CN" altLang="en-US" sz="3200" dirty="0" smtClean="0"/>
              <a:t>教会网站、社交媒体</a:t>
            </a:r>
            <a:endParaRPr lang="en-GB" sz="3200" dirty="0"/>
          </a:p>
        </p:txBody>
      </p:sp>
    </p:spTree>
    <p:extLst>
      <p:ext uri="{BB962C8B-B14F-4D97-AF65-F5344CB8AC3E}">
        <p14:creationId xmlns:p14="http://schemas.microsoft.com/office/powerpoint/2010/main" val="13972955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136775"/>
          </a:xfrm>
        </p:spPr>
        <p:txBody>
          <a:bodyPr>
            <a:normAutofit fontScale="90000"/>
          </a:bodyPr>
          <a:lstStyle/>
          <a:p>
            <a:pPr>
              <a:lnSpc>
                <a:spcPct val="150000"/>
              </a:lnSpc>
            </a:pPr>
            <a:r>
              <a:rPr lang="en-US" altLang="zh-CN" sz="3200" dirty="0"/>
              <a:t>3</a:t>
            </a:r>
            <a:r>
              <a:rPr lang="en-US" altLang="zh-CN" sz="3200" dirty="0" smtClean="0"/>
              <a:t>. </a:t>
            </a:r>
            <a:br>
              <a:rPr lang="en-US" altLang="zh-CN" sz="3200" dirty="0" smtClean="0"/>
            </a:br>
            <a:r>
              <a:rPr lang="en-US" altLang="zh-CN" sz="3200" dirty="0" smtClean="0"/>
              <a:t>English, Putonghua have priority over Cantonese.</a:t>
            </a:r>
            <a:r>
              <a:rPr lang="en-US" sz="3200" dirty="0" smtClean="0"/>
              <a:t/>
            </a:r>
            <a:br>
              <a:rPr lang="en-US" sz="3200" dirty="0" smtClean="0"/>
            </a:br>
            <a:r>
              <a:rPr lang="zh-CN" altLang="en-US" sz="3200" dirty="0" smtClean="0"/>
              <a:t>英语、普通话为主，其次广东话。</a:t>
            </a:r>
            <a:endParaRPr lang="en-GB" sz="3200" dirty="0"/>
          </a:p>
        </p:txBody>
      </p:sp>
    </p:spTree>
    <p:extLst>
      <p:ext uri="{BB962C8B-B14F-4D97-AF65-F5344CB8AC3E}">
        <p14:creationId xmlns:p14="http://schemas.microsoft.com/office/powerpoint/2010/main" val="2742006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136775"/>
          </a:xfrm>
        </p:spPr>
        <p:txBody>
          <a:bodyPr>
            <a:normAutofit/>
          </a:bodyPr>
          <a:lstStyle/>
          <a:p>
            <a:pPr>
              <a:lnSpc>
                <a:spcPct val="150000"/>
              </a:lnSpc>
            </a:pPr>
            <a:r>
              <a:rPr lang="en-US" altLang="zh-CN" sz="3200" dirty="0" smtClean="0"/>
              <a:t>Direction of the Church</a:t>
            </a:r>
            <a:r>
              <a:rPr lang="en-US" sz="3200" dirty="0" smtClean="0"/>
              <a:t/>
            </a:r>
            <a:br>
              <a:rPr lang="en-US" sz="3200" dirty="0" smtClean="0"/>
            </a:br>
            <a:r>
              <a:rPr lang="zh-CN" altLang="en-US" sz="3200" dirty="0" smtClean="0"/>
              <a:t>教会的方向</a:t>
            </a:r>
            <a:endParaRPr lang="en-GB" sz="3200" dirty="0"/>
          </a:p>
        </p:txBody>
      </p:sp>
    </p:spTree>
    <p:extLst>
      <p:ext uri="{BB962C8B-B14F-4D97-AF65-F5344CB8AC3E}">
        <p14:creationId xmlns:p14="http://schemas.microsoft.com/office/powerpoint/2010/main" val="2220550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136775"/>
          </a:xfrm>
        </p:spPr>
        <p:txBody>
          <a:bodyPr>
            <a:normAutofit fontScale="90000"/>
          </a:bodyPr>
          <a:lstStyle/>
          <a:p>
            <a:pPr>
              <a:lnSpc>
                <a:spcPct val="150000"/>
              </a:lnSpc>
            </a:pPr>
            <a:r>
              <a:rPr lang="en-US" altLang="zh-CN" sz="3200" dirty="0"/>
              <a:t>4</a:t>
            </a:r>
            <a:r>
              <a:rPr lang="en-US" altLang="zh-CN" sz="3200" dirty="0" smtClean="0"/>
              <a:t>. </a:t>
            </a:r>
            <a:br>
              <a:rPr lang="en-US" altLang="zh-CN" sz="3200" dirty="0" smtClean="0"/>
            </a:br>
            <a:r>
              <a:rPr lang="en-US" altLang="zh-CN" sz="3200" dirty="0" smtClean="0"/>
              <a:t>To translate the Bible afresh</a:t>
            </a:r>
            <a:r>
              <a:rPr lang="en-US" sz="3200" dirty="0" smtClean="0"/>
              <a:t/>
            </a:r>
            <a:br>
              <a:rPr lang="en-US" sz="3200" dirty="0" smtClean="0"/>
            </a:br>
            <a:r>
              <a:rPr lang="zh-CN" altLang="en-US" sz="3200" dirty="0"/>
              <a:t>重</a:t>
            </a:r>
            <a:r>
              <a:rPr lang="zh-CN" altLang="en-US" sz="3200" dirty="0" smtClean="0"/>
              <a:t>新翻译圣经</a:t>
            </a:r>
            <a:endParaRPr lang="en-GB" sz="3200" dirty="0"/>
          </a:p>
        </p:txBody>
      </p:sp>
    </p:spTree>
    <p:extLst>
      <p:ext uri="{BB962C8B-B14F-4D97-AF65-F5344CB8AC3E}">
        <p14:creationId xmlns:p14="http://schemas.microsoft.com/office/powerpoint/2010/main" val="4068632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524000"/>
            <a:ext cx="8382000" cy="2895600"/>
          </a:xfrm>
        </p:spPr>
        <p:txBody>
          <a:bodyPr>
            <a:normAutofit/>
          </a:bodyPr>
          <a:lstStyle/>
          <a:p>
            <a:pPr>
              <a:lnSpc>
                <a:spcPct val="150000"/>
              </a:lnSpc>
            </a:pPr>
            <a:r>
              <a:rPr lang="en-US" sz="2900" dirty="0" smtClean="0"/>
              <a:t>“This gospel of the kingdom” requires </a:t>
            </a:r>
            <a:br>
              <a:rPr lang="en-US" sz="2900" dirty="0" smtClean="0"/>
            </a:br>
            <a:r>
              <a:rPr lang="en-US" sz="2900" dirty="0" smtClean="0"/>
              <a:t>a new translation of the Bible.</a:t>
            </a:r>
            <a:br>
              <a:rPr lang="en-US" sz="2900" dirty="0" smtClean="0"/>
            </a:br>
            <a:r>
              <a:rPr lang="zh-CN" altLang="en-US" sz="2900" dirty="0" smtClean="0"/>
              <a:t>要传</a:t>
            </a:r>
            <a:r>
              <a:rPr lang="en-US" sz="2900" dirty="0" smtClean="0"/>
              <a:t>“</a:t>
            </a:r>
            <a:r>
              <a:rPr lang="zh-CN" altLang="en-US" sz="2900" dirty="0" smtClean="0"/>
              <a:t>这天国福音</a:t>
            </a:r>
            <a:r>
              <a:rPr lang="en-US" sz="2900" dirty="0" smtClean="0"/>
              <a:t>”</a:t>
            </a:r>
            <a:r>
              <a:rPr lang="zh-CN" altLang="en-US" sz="2900" dirty="0" smtClean="0"/>
              <a:t>，必须重新翻译圣经。</a:t>
            </a:r>
            <a:endParaRPr lang="en-GB" sz="2900" dirty="0"/>
          </a:p>
        </p:txBody>
      </p:sp>
    </p:spTree>
    <p:extLst>
      <p:ext uri="{BB962C8B-B14F-4D97-AF65-F5344CB8AC3E}">
        <p14:creationId xmlns:p14="http://schemas.microsoft.com/office/powerpoint/2010/main" val="16615021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676401"/>
            <a:ext cx="8382000" cy="2590800"/>
          </a:xfrm>
        </p:spPr>
        <p:txBody>
          <a:bodyPr>
            <a:normAutofit fontScale="90000"/>
          </a:bodyPr>
          <a:lstStyle/>
          <a:p>
            <a:pPr>
              <a:lnSpc>
                <a:spcPct val="150000"/>
              </a:lnSpc>
            </a:pPr>
            <a:r>
              <a:rPr lang="en-US" sz="3200" dirty="0" smtClean="0"/>
              <a:t>Yahweh, name of God, must be restored.</a:t>
            </a:r>
            <a:br>
              <a:rPr lang="en-US" sz="3200" dirty="0" smtClean="0"/>
            </a:br>
            <a:r>
              <a:rPr lang="en-US" sz="3200" dirty="0" smtClean="0"/>
              <a:t>Trinitarian</a:t>
            </a:r>
            <a:r>
              <a:rPr lang="en-GB" sz="3200" dirty="0" smtClean="0"/>
              <a:t>ism’s translation</a:t>
            </a:r>
            <a:r>
              <a:rPr lang="en-US" sz="3200" dirty="0" smtClean="0"/>
              <a:t> errors must be removed.</a:t>
            </a:r>
            <a:br>
              <a:rPr lang="en-US" sz="3200" dirty="0" smtClean="0"/>
            </a:br>
            <a:r>
              <a:rPr lang="zh-CN" altLang="en-US" sz="3200" dirty="0"/>
              <a:t>必</a:t>
            </a:r>
            <a:r>
              <a:rPr lang="zh-CN" altLang="en-US" sz="3200" dirty="0" smtClean="0"/>
              <a:t>须把</a:t>
            </a:r>
            <a:r>
              <a:rPr lang="zh-CN" altLang="en-US" sz="3200" dirty="0"/>
              <a:t>神</a:t>
            </a:r>
            <a:r>
              <a:rPr lang="zh-CN" altLang="en-US" sz="3200" dirty="0" smtClean="0"/>
              <a:t>“雅伟”至圣的名字翻译出来。</a:t>
            </a:r>
            <a:r>
              <a:rPr lang="en-US" altLang="zh-CN" sz="3200" dirty="0" smtClean="0"/>
              <a:t/>
            </a:r>
            <a:br>
              <a:rPr lang="en-US" altLang="zh-CN" sz="3200" dirty="0" smtClean="0"/>
            </a:br>
            <a:r>
              <a:rPr lang="zh-CN" altLang="en-US" sz="3200" dirty="0" smtClean="0"/>
              <a:t>一切误导读者的三位一体论的错译经文，</a:t>
            </a:r>
            <a:r>
              <a:rPr lang="zh-CN" altLang="en-US" sz="3200" dirty="0"/>
              <a:t>必须</a:t>
            </a:r>
            <a:r>
              <a:rPr lang="zh-CN" altLang="en-US" sz="3200" dirty="0" smtClean="0"/>
              <a:t>改正。</a:t>
            </a:r>
            <a:endParaRPr lang="en-GB" sz="3200" dirty="0"/>
          </a:p>
        </p:txBody>
      </p:sp>
    </p:spTree>
    <p:extLst>
      <p:ext uri="{BB962C8B-B14F-4D97-AF65-F5344CB8AC3E}">
        <p14:creationId xmlns:p14="http://schemas.microsoft.com/office/powerpoint/2010/main" val="20594513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2</a:t>
            </a:r>
            <a:r>
              <a:rPr lang="en-US" altLang="zh-CN" sz="2800" dirty="0" smtClean="0"/>
              <a:t>4.14</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dirty="0" smtClean="0"/>
              <a:t>Moreover, this go</a:t>
            </a:r>
            <a:r>
              <a:rPr lang="en-US" altLang="zh-CN" sz="2800" dirty="0" err="1" smtClean="0"/>
              <a:t>spel</a:t>
            </a:r>
            <a:r>
              <a:rPr lang="en-GB" sz="2800" dirty="0" smtClean="0"/>
              <a:t> of the kingdom will be proclaimed all over the inhabited world, </a:t>
            </a:r>
            <a:r>
              <a:rPr lang="en-GB" sz="2800" dirty="0" smtClean="0">
                <a:solidFill>
                  <a:srgbClr val="FF0000"/>
                </a:solidFill>
              </a:rPr>
              <a:t>as a witness to all nations</a:t>
            </a:r>
            <a:r>
              <a:rPr lang="en-GB" sz="2800" dirty="0" smtClean="0"/>
              <a:t>; and then comes the end. </a:t>
            </a:r>
          </a:p>
          <a:p>
            <a:pPr marL="0" indent="0">
              <a:buNone/>
            </a:pPr>
            <a:endParaRPr lang="en-GB" altLang="zh-CN" sz="2800" dirty="0"/>
          </a:p>
          <a:p>
            <a:pPr marL="0" indent="0">
              <a:lnSpc>
                <a:spcPts val="3700"/>
              </a:lnSpc>
              <a:buNone/>
            </a:pPr>
            <a:r>
              <a:rPr lang="zh-CN" altLang="en-US" sz="2800" dirty="0"/>
              <a:t>而</a:t>
            </a:r>
            <a:r>
              <a:rPr lang="zh-CN" altLang="en-US" sz="2800" dirty="0" smtClean="0"/>
              <a:t>且，这天国福音要传遍天下，</a:t>
            </a:r>
            <a:r>
              <a:rPr lang="zh-CN" altLang="en-US" sz="2800" dirty="0" smtClean="0">
                <a:solidFill>
                  <a:srgbClr val="FF0000"/>
                </a:solidFill>
              </a:rPr>
              <a:t>向万族作证</a:t>
            </a:r>
            <a:r>
              <a:rPr lang="zh-CN" altLang="en-US" sz="2800" dirty="0" smtClean="0"/>
              <a:t>；然后，结局才来到。</a:t>
            </a:r>
            <a:endParaRPr lang="en-GB" sz="2800" dirty="0"/>
          </a:p>
        </p:txBody>
      </p:sp>
    </p:spTree>
    <p:extLst>
      <p:ext uri="{BB962C8B-B14F-4D97-AF65-F5344CB8AC3E}">
        <p14:creationId xmlns:p14="http://schemas.microsoft.com/office/powerpoint/2010/main" val="34875688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pPr>
              <a:lnSpc>
                <a:spcPct val="150000"/>
              </a:lnSpc>
            </a:pPr>
            <a:r>
              <a:rPr lang="en-US" altLang="zh-CN" sz="3200" dirty="0"/>
              <a:t>W</a:t>
            </a:r>
            <a:r>
              <a:rPr lang="en-US" altLang="zh-CN" sz="3200" dirty="0" smtClean="0"/>
              <a:t>itnesses of God are not men-pleasers</a:t>
            </a:r>
            <a:r>
              <a:rPr lang="en-GB" altLang="zh-CN" sz="3200" dirty="0"/>
              <a:t/>
            </a:r>
            <a:br>
              <a:rPr lang="en-GB" altLang="zh-CN" sz="3200" dirty="0"/>
            </a:br>
            <a:r>
              <a:rPr lang="zh-CN" altLang="en-US" sz="3200" dirty="0" smtClean="0"/>
              <a:t>做神见证人，不讨好人。 </a:t>
            </a:r>
            <a:endParaRPr lang="en-GB" sz="3200" dirty="0"/>
          </a:p>
        </p:txBody>
      </p:sp>
    </p:spTree>
    <p:extLst>
      <p:ext uri="{BB962C8B-B14F-4D97-AF65-F5344CB8AC3E}">
        <p14:creationId xmlns:p14="http://schemas.microsoft.com/office/powerpoint/2010/main" val="29923150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3200399"/>
          </a:xfrm>
        </p:spPr>
        <p:txBody>
          <a:bodyPr>
            <a:noAutofit/>
          </a:bodyPr>
          <a:lstStyle/>
          <a:p>
            <a:pPr algn="l"/>
            <a:r>
              <a:rPr lang="en-US" altLang="zh-CN" sz="2900" dirty="0" smtClean="0"/>
              <a:t>Some will believe, others won’t. </a:t>
            </a:r>
            <a:br>
              <a:rPr lang="en-US" altLang="zh-CN" sz="2900" dirty="0" smtClean="0"/>
            </a:br>
            <a:r>
              <a:rPr lang="en-US" altLang="zh-CN" sz="2900" dirty="0" smtClean="0"/>
              <a:t>Regardless whether people accept or resist, </a:t>
            </a:r>
            <a:br>
              <a:rPr lang="en-US" altLang="zh-CN" sz="2900" dirty="0" smtClean="0"/>
            </a:br>
            <a:r>
              <a:rPr lang="en-US" altLang="zh-CN" sz="2900" dirty="0" smtClean="0"/>
              <a:t>keep on proclaiming the gospel to the whole world.</a:t>
            </a:r>
            <a:r>
              <a:rPr lang="en-GB" sz="2900" dirty="0" smtClean="0"/>
              <a:t/>
            </a:r>
            <a:br>
              <a:rPr lang="en-GB" sz="2900" dirty="0" smtClean="0"/>
            </a:br>
            <a:r>
              <a:rPr lang="en-GB" sz="2900" dirty="0" smtClean="0"/>
              <a:t/>
            </a:r>
            <a:br>
              <a:rPr lang="en-GB" sz="2900" dirty="0" smtClean="0"/>
            </a:br>
            <a:r>
              <a:rPr lang="zh-CN" altLang="en-US" sz="2900" dirty="0" smtClean="0"/>
              <a:t>有人</a:t>
            </a:r>
            <a:r>
              <a:rPr lang="zh-CN" altLang="en-US" sz="2900" dirty="0"/>
              <a:t>接受</a:t>
            </a:r>
            <a:r>
              <a:rPr lang="zh-CN" altLang="en-US" sz="2900" dirty="0" smtClean="0"/>
              <a:t>，有人不接受。不管如何，要把福音传遍天下。</a:t>
            </a:r>
            <a:endParaRPr lang="en-GB" sz="2900" dirty="0"/>
          </a:p>
        </p:txBody>
      </p:sp>
    </p:spTree>
    <p:extLst>
      <p:ext uri="{BB962C8B-B14F-4D97-AF65-F5344CB8AC3E}">
        <p14:creationId xmlns:p14="http://schemas.microsoft.com/office/powerpoint/2010/main" val="9718935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pPr>
              <a:lnSpc>
                <a:spcPct val="150000"/>
              </a:lnSpc>
            </a:pPr>
            <a:r>
              <a:rPr lang="en-US" altLang="zh-CN" sz="3200" dirty="0" smtClean="0"/>
              <a:t>Only those with experiential knowledge</a:t>
            </a:r>
            <a:br>
              <a:rPr lang="en-US" altLang="zh-CN" sz="3200" dirty="0" smtClean="0"/>
            </a:br>
            <a:r>
              <a:rPr lang="en-US" altLang="zh-CN" sz="3200" dirty="0" smtClean="0"/>
              <a:t>of God can be witnesses</a:t>
            </a:r>
            <a:r>
              <a:rPr lang="en-GB" altLang="zh-CN" sz="3200" dirty="0"/>
              <a:t/>
            </a:r>
            <a:br>
              <a:rPr lang="en-GB" altLang="zh-CN" sz="3200" dirty="0"/>
            </a:br>
            <a:r>
              <a:rPr lang="zh-CN" altLang="en-US" sz="3200" dirty="0"/>
              <a:t>只有</a:t>
            </a:r>
            <a:r>
              <a:rPr lang="zh-CN" altLang="en-US" sz="3200" dirty="0" smtClean="0"/>
              <a:t>亲身体会过</a:t>
            </a:r>
            <a:r>
              <a:rPr lang="zh-CN" altLang="en-US" sz="3200" dirty="0"/>
              <a:t>神</a:t>
            </a:r>
            <a:r>
              <a:rPr lang="zh-CN" altLang="en-US" sz="3200" dirty="0" smtClean="0"/>
              <a:t>的人，才能做祂的证人。</a:t>
            </a:r>
            <a:endParaRPr lang="en-GB" sz="3200" dirty="0"/>
          </a:p>
        </p:txBody>
      </p:sp>
    </p:spTree>
    <p:extLst>
      <p:ext uri="{BB962C8B-B14F-4D97-AF65-F5344CB8AC3E}">
        <p14:creationId xmlns:p14="http://schemas.microsoft.com/office/powerpoint/2010/main" val="40198739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pPr>
              <a:lnSpc>
                <a:spcPct val="150000"/>
              </a:lnSpc>
            </a:pPr>
            <a:r>
              <a:rPr lang="en-US" altLang="zh-CN" sz="3200" dirty="0" smtClean="0"/>
              <a:t>How can we experience God?</a:t>
            </a:r>
            <a:r>
              <a:rPr lang="en-GB" altLang="zh-CN" sz="3200" dirty="0"/>
              <a:t/>
            </a:r>
            <a:br>
              <a:rPr lang="en-GB" altLang="zh-CN" sz="3200" dirty="0"/>
            </a:br>
            <a:r>
              <a:rPr lang="zh-CN" altLang="en-US" sz="3200" dirty="0" smtClean="0"/>
              <a:t>怎样可以体验神的真实性？</a:t>
            </a:r>
            <a:endParaRPr lang="en-GB" sz="3200" dirty="0"/>
          </a:p>
        </p:txBody>
      </p:sp>
    </p:spTree>
    <p:extLst>
      <p:ext uri="{BB962C8B-B14F-4D97-AF65-F5344CB8AC3E}">
        <p14:creationId xmlns:p14="http://schemas.microsoft.com/office/powerpoint/2010/main" val="3045294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pPr>
              <a:lnSpc>
                <a:spcPct val="150000"/>
              </a:lnSpc>
            </a:pPr>
            <a:r>
              <a:rPr lang="en-US" altLang="zh-CN" sz="3200" dirty="0" smtClean="0"/>
              <a:t>Prayer. Sustained Bible study. Practice.</a:t>
            </a:r>
            <a:br>
              <a:rPr lang="en-US" altLang="zh-CN" sz="3200" dirty="0" smtClean="0"/>
            </a:br>
            <a:r>
              <a:rPr lang="zh-CN" altLang="en-US" sz="3200" dirty="0" smtClean="0"/>
              <a:t>祈祷，恒心研读圣经，遵行。</a:t>
            </a:r>
            <a:endParaRPr lang="en-GB" sz="3200" dirty="0"/>
          </a:p>
        </p:txBody>
      </p:sp>
    </p:spTree>
    <p:extLst>
      <p:ext uri="{BB962C8B-B14F-4D97-AF65-F5344CB8AC3E}">
        <p14:creationId xmlns:p14="http://schemas.microsoft.com/office/powerpoint/2010/main" val="1630952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136775"/>
          </a:xfrm>
        </p:spPr>
        <p:txBody>
          <a:bodyPr>
            <a:normAutofit/>
          </a:bodyPr>
          <a:lstStyle/>
          <a:p>
            <a:pPr>
              <a:lnSpc>
                <a:spcPct val="150000"/>
              </a:lnSpc>
            </a:pPr>
            <a:r>
              <a:rPr lang="en-US" altLang="zh-CN" sz="3200" dirty="0" smtClean="0"/>
              <a:t>New Year message</a:t>
            </a:r>
            <a:r>
              <a:rPr lang="en-US" sz="3200" dirty="0" smtClean="0"/>
              <a:t/>
            </a:r>
            <a:br>
              <a:rPr lang="en-US" sz="3200" dirty="0" smtClean="0"/>
            </a:br>
            <a:r>
              <a:rPr lang="zh-CN" altLang="en-US" sz="3200" dirty="0" smtClean="0"/>
              <a:t>元旦信息</a:t>
            </a:r>
            <a:endParaRPr lang="en-GB" sz="3200" dirty="0"/>
          </a:p>
        </p:txBody>
      </p:sp>
    </p:spTree>
    <p:extLst>
      <p:ext uri="{BB962C8B-B14F-4D97-AF65-F5344CB8AC3E}">
        <p14:creationId xmlns:p14="http://schemas.microsoft.com/office/powerpoint/2010/main" val="1413664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136775"/>
          </a:xfrm>
        </p:spPr>
        <p:txBody>
          <a:bodyPr>
            <a:normAutofit/>
          </a:bodyPr>
          <a:lstStyle/>
          <a:p>
            <a:pPr>
              <a:lnSpc>
                <a:spcPct val="150000"/>
              </a:lnSpc>
            </a:pPr>
            <a:r>
              <a:rPr lang="en-US" altLang="zh-CN" sz="3200" dirty="0" smtClean="0"/>
              <a:t>Proclaim </a:t>
            </a:r>
            <a:r>
              <a:rPr lang="en-GB" altLang="zh-CN" sz="3200" dirty="0" smtClean="0"/>
              <a:t>this </a:t>
            </a:r>
            <a:r>
              <a:rPr lang="en-US" altLang="zh-CN" sz="3200" dirty="0" smtClean="0"/>
              <a:t>gospel to whole world </a:t>
            </a:r>
            <a:br>
              <a:rPr lang="en-US" altLang="zh-CN" sz="3200" dirty="0" smtClean="0"/>
            </a:br>
            <a:r>
              <a:rPr lang="zh-CN" altLang="en-US" sz="3200" dirty="0" smtClean="0"/>
              <a:t>要把这天国福音传遍天下</a:t>
            </a:r>
            <a:endParaRPr lang="en-GB" sz="3200" dirty="0"/>
          </a:p>
        </p:txBody>
      </p:sp>
    </p:spTree>
    <p:extLst>
      <p:ext uri="{BB962C8B-B14F-4D97-AF65-F5344CB8AC3E}">
        <p14:creationId xmlns:p14="http://schemas.microsoft.com/office/powerpoint/2010/main" val="22966278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136775"/>
          </a:xfrm>
        </p:spPr>
        <p:txBody>
          <a:bodyPr>
            <a:normAutofit/>
          </a:bodyPr>
          <a:lstStyle/>
          <a:p>
            <a:pPr>
              <a:lnSpc>
                <a:spcPct val="150000"/>
              </a:lnSpc>
            </a:pPr>
            <a:r>
              <a:rPr lang="en-US" altLang="zh-CN" sz="3200" dirty="0" smtClean="0"/>
              <a:t>Direction of the Church</a:t>
            </a:r>
            <a:r>
              <a:rPr lang="en-US" sz="3200" dirty="0" smtClean="0"/>
              <a:t/>
            </a:r>
            <a:br>
              <a:rPr lang="en-US" sz="3200" dirty="0" smtClean="0"/>
            </a:br>
            <a:r>
              <a:rPr lang="zh-CN" altLang="en-US" sz="3200" dirty="0" smtClean="0"/>
              <a:t>教会的方向</a:t>
            </a:r>
            <a:endParaRPr lang="en-GB" sz="3200" dirty="0"/>
          </a:p>
        </p:txBody>
      </p:sp>
    </p:spTree>
    <p:extLst>
      <p:ext uri="{BB962C8B-B14F-4D97-AF65-F5344CB8AC3E}">
        <p14:creationId xmlns:p14="http://schemas.microsoft.com/office/powerpoint/2010/main" val="20759886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136775"/>
          </a:xfrm>
        </p:spPr>
        <p:txBody>
          <a:bodyPr>
            <a:normAutofit/>
          </a:bodyPr>
          <a:lstStyle/>
          <a:p>
            <a:pPr>
              <a:lnSpc>
                <a:spcPct val="150000"/>
              </a:lnSpc>
            </a:pPr>
            <a:r>
              <a:rPr lang="en-US" altLang="zh-CN" sz="3200" dirty="0" smtClean="0"/>
              <a:t>Proclaim </a:t>
            </a:r>
            <a:r>
              <a:rPr lang="en-GB" altLang="zh-CN" sz="3200" dirty="0" smtClean="0"/>
              <a:t>this </a:t>
            </a:r>
            <a:r>
              <a:rPr lang="en-US" altLang="zh-CN" sz="3200" dirty="0" smtClean="0"/>
              <a:t>gospel to whole world </a:t>
            </a:r>
            <a:br>
              <a:rPr lang="en-US" altLang="zh-CN" sz="3200" dirty="0" smtClean="0"/>
            </a:br>
            <a:r>
              <a:rPr lang="zh-CN" altLang="en-US" sz="3200" dirty="0" smtClean="0"/>
              <a:t>要把这天国福音传遍天下</a:t>
            </a:r>
            <a:endParaRPr lang="en-GB" sz="3200" dirty="0"/>
          </a:p>
        </p:txBody>
      </p:sp>
    </p:spTree>
    <p:extLst>
      <p:ext uri="{BB962C8B-B14F-4D97-AF65-F5344CB8AC3E}">
        <p14:creationId xmlns:p14="http://schemas.microsoft.com/office/powerpoint/2010/main" val="30790870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2</a:t>
            </a:r>
            <a:r>
              <a:rPr lang="en-US" altLang="zh-CN" sz="2800" dirty="0" smtClean="0"/>
              <a:t>4.14</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dirty="0" smtClean="0"/>
              <a:t>Moreover, this go</a:t>
            </a:r>
            <a:r>
              <a:rPr lang="en-US" altLang="zh-CN" sz="2800" dirty="0" err="1" smtClean="0"/>
              <a:t>spel</a:t>
            </a:r>
            <a:r>
              <a:rPr lang="en-GB" sz="2800" dirty="0" smtClean="0"/>
              <a:t> of the kingdom will be proclaimed all over the inhabited world, as a witness to all nations; and then comes the end. </a:t>
            </a:r>
          </a:p>
          <a:p>
            <a:pPr marL="0" indent="0">
              <a:buNone/>
            </a:pPr>
            <a:endParaRPr lang="en-GB" altLang="zh-CN" sz="2800" dirty="0"/>
          </a:p>
          <a:p>
            <a:pPr marL="0" indent="0">
              <a:lnSpc>
                <a:spcPts val="3700"/>
              </a:lnSpc>
              <a:buNone/>
            </a:pPr>
            <a:r>
              <a:rPr lang="zh-CN" altLang="en-US" sz="2800" dirty="0"/>
              <a:t>而</a:t>
            </a:r>
            <a:r>
              <a:rPr lang="zh-CN" altLang="en-US" sz="2800" dirty="0" smtClean="0"/>
              <a:t>且，这天国福音要传遍天下，向万族作证；然后，结局才来到。</a:t>
            </a:r>
            <a:endParaRPr lang="en-GB" sz="2800" dirty="0"/>
          </a:p>
        </p:txBody>
      </p:sp>
    </p:spTree>
    <p:extLst>
      <p:ext uri="{BB962C8B-B14F-4D97-AF65-F5344CB8AC3E}">
        <p14:creationId xmlns:p14="http://schemas.microsoft.com/office/powerpoint/2010/main" val="27124841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US" altLang="zh-CN" sz="3200" dirty="0" smtClean="0"/>
              <a:t>The end</a:t>
            </a:r>
            <a:r>
              <a:rPr lang="en-GB" sz="3200" dirty="0" smtClean="0"/>
              <a:t/>
            </a:r>
            <a:br>
              <a:rPr lang="en-GB" sz="3200" dirty="0" smtClean="0"/>
            </a:br>
            <a:r>
              <a:rPr lang="en-GB" sz="3200" dirty="0" smtClean="0"/>
              <a:t/>
            </a:r>
            <a:br>
              <a:rPr lang="en-GB" sz="3200" dirty="0" smtClean="0"/>
            </a:br>
            <a:r>
              <a:rPr lang="zh-CN" altLang="en-US" sz="3200" dirty="0" smtClean="0"/>
              <a:t>完</a:t>
            </a:r>
            <a:endParaRPr lang="en-GB" sz="3200" dirty="0"/>
          </a:p>
        </p:txBody>
      </p:sp>
    </p:spTree>
    <p:extLst>
      <p:ext uri="{BB962C8B-B14F-4D97-AF65-F5344CB8AC3E}">
        <p14:creationId xmlns:p14="http://schemas.microsoft.com/office/powerpoint/2010/main" val="2147737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2</a:t>
            </a:r>
            <a:r>
              <a:rPr lang="en-US" altLang="zh-CN" sz="2800" dirty="0" smtClean="0"/>
              <a:t>4.14</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dirty="0" smtClean="0"/>
              <a:t>Moreover, this go</a:t>
            </a:r>
            <a:r>
              <a:rPr lang="en-US" altLang="zh-CN" sz="2800" dirty="0" err="1" smtClean="0"/>
              <a:t>spel</a:t>
            </a:r>
            <a:r>
              <a:rPr lang="en-GB" sz="2800" dirty="0" smtClean="0"/>
              <a:t> of the kingdom will be proclaimed all over the inhabited world, as a witness to all nations; and </a:t>
            </a:r>
            <a:r>
              <a:rPr lang="en-GB" sz="2800" dirty="0" smtClean="0">
                <a:solidFill>
                  <a:srgbClr val="FF0000"/>
                </a:solidFill>
              </a:rPr>
              <a:t>then comes the end</a:t>
            </a:r>
            <a:r>
              <a:rPr lang="en-GB" sz="2800" dirty="0"/>
              <a:t> </a:t>
            </a:r>
            <a:r>
              <a:rPr lang="en-GB" sz="2800" dirty="0" smtClean="0"/>
              <a:t>(</a:t>
            </a:r>
            <a:r>
              <a:rPr lang="en-GB" sz="2800" i="1" dirty="0" smtClean="0"/>
              <a:t>telos</a:t>
            </a:r>
            <a:r>
              <a:rPr lang="en-GB" sz="2800" dirty="0" smtClean="0"/>
              <a:t>). </a:t>
            </a:r>
          </a:p>
          <a:p>
            <a:pPr marL="0" indent="0">
              <a:buNone/>
            </a:pPr>
            <a:endParaRPr lang="en-GB" altLang="zh-CN" sz="2800" dirty="0"/>
          </a:p>
          <a:p>
            <a:pPr marL="0" indent="0">
              <a:lnSpc>
                <a:spcPts val="3700"/>
              </a:lnSpc>
              <a:buNone/>
            </a:pPr>
            <a:r>
              <a:rPr lang="zh-CN" altLang="en-US" sz="2800" dirty="0"/>
              <a:t>而</a:t>
            </a:r>
            <a:r>
              <a:rPr lang="zh-CN" altLang="en-US" sz="2800" dirty="0" smtClean="0"/>
              <a:t>且，这天国福音要传遍天下，向万族作证；</a:t>
            </a:r>
            <a:r>
              <a:rPr lang="zh-CN" altLang="en-US" sz="2800" dirty="0" smtClean="0">
                <a:solidFill>
                  <a:srgbClr val="FF0000"/>
                </a:solidFill>
              </a:rPr>
              <a:t>然后，结局</a:t>
            </a:r>
            <a:r>
              <a:rPr lang="en-GB" sz="2800" dirty="0" smtClean="0"/>
              <a:t>(</a:t>
            </a:r>
            <a:r>
              <a:rPr lang="en-GB" sz="2800" i="1" dirty="0" smtClean="0"/>
              <a:t>telos</a:t>
            </a:r>
            <a:r>
              <a:rPr lang="en-GB" sz="2800" dirty="0" smtClean="0"/>
              <a:t>)</a:t>
            </a:r>
            <a:r>
              <a:rPr lang="zh-CN" altLang="en-US" sz="2800" dirty="0" smtClean="0">
                <a:solidFill>
                  <a:srgbClr val="FF0000"/>
                </a:solidFill>
              </a:rPr>
              <a:t>才来到</a:t>
            </a:r>
            <a:r>
              <a:rPr lang="zh-CN" altLang="en-US" sz="2800" dirty="0" smtClean="0"/>
              <a:t>。</a:t>
            </a:r>
            <a:endParaRPr lang="en-GB" sz="2800" dirty="0"/>
          </a:p>
        </p:txBody>
      </p:sp>
    </p:spTree>
    <p:extLst>
      <p:ext uri="{BB962C8B-B14F-4D97-AF65-F5344CB8AC3E}">
        <p14:creationId xmlns:p14="http://schemas.microsoft.com/office/powerpoint/2010/main" val="3051369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136775"/>
          </a:xfrm>
        </p:spPr>
        <p:txBody>
          <a:bodyPr>
            <a:normAutofit/>
          </a:bodyPr>
          <a:lstStyle/>
          <a:p>
            <a:pPr>
              <a:lnSpc>
                <a:spcPct val="150000"/>
              </a:lnSpc>
            </a:pPr>
            <a:r>
              <a:rPr lang="en-US" altLang="zh-CN" sz="2900" dirty="0" smtClean="0"/>
              <a:t>What is “the end”?</a:t>
            </a:r>
            <a:r>
              <a:rPr lang="en-US" sz="2900" dirty="0" smtClean="0"/>
              <a:t/>
            </a:r>
            <a:br>
              <a:rPr lang="en-US" sz="2900" dirty="0" smtClean="0"/>
            </a:br>
            <a:r>
              <a:rPr lang="en-US" sz="2900" dirty="0" smtClean="0"/>
              <a:t>“</a:t>
            </a:r>
            <a:r>
              <a:rPr lang="zh-CN" altLang="en-US" sz="2900" dirty="0" smtClean="0"/>
              <a:t>结局</a:t>
            </a:r>
            <a:r>
              <a:rPr lang="en-US" altLang="zh-CN" sz="2900" dirty="0" smtClean="0"/>
              <a:t>”</a:t>
            </a:r>
            <a:r>
              <a:rPr lang="zh-CN" altLang="en-US" sz="2900" dirty="0" smtClean="0"/>
              <a:t>是什么意思？</a:t>
            </a:r>
            <a:endParaRPr lang="en-GB" sz="2900" dirty="0"/>
          </a:p>
        </p:txBody>
      </p:sp>
    </p:spTree>
    <p:extLst>
      <p:ext uri="{BB962C8B-B14F-4D97-AF65-F5344CB8AC3E}">
        <p14:creationId xmlns:p14="http://schemas.microsoft.com/office/powerpoint/2010/main" val="154379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Matthew </a:t>
            </a:r>
            <a:r>
              <a:rPr lang="zh-CN" altLang="en-US" sz="2800" dirty="0" smtClean="0"/>
              <a:t>马太福音</a:t>
            </a:r>
            <a:r>
              <a:rPr lang="en-GB" sz="2800" dirty="0" smtClean="0"/>
              <a:t> 2</a:t>
            </a:r>
            <a:r>
              <a:rPr lang="en-US" altLang="zh-CN" sz="2800" dirty="0" smtClean="0"/>
              <a:t>4.3</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GB" sz="2800" dirty="0" smtClean="0"/>
              <a:t>When he seated himself on the Mount of Olives, the disciples approached him privately. They said, Tell us when this will happen, what will be the sign of your coming and that of the </a:t>
            </a:r>
            <a:r>
              <a:rPr lang="en-GB" sz="2800" dirty="0" smtClean="0">
                <a:solidFill>
                  <a:srgbClr val="FF0000"/>
                </a:solidFill>
              </a:rPr>
              <a:t>culmination </a:t>
            </a:r>
            <a:r>
              <a:rPr lang="en-GB" sz="2800" dirty="0" smtClean="0"/>
              <a:t>(</a:t>
            </a:r>
            <a:r>
              <a:rPr lang="en-GB" sz="2800" i="1" dirty="0" err="1" smtClean="0"/>
              <a:t>synteleia</a:t>
            </a:r>
            <a:r>
              <a:rPr lang="en-GB" sz="2800" dirty="0" smtClean="0"/>
              <a:t>) </a:t>
            </a:r>
            <a:r>
              <a:rPr lang="en-GB" sz="2800" dirty="0" smtClean="0">
                <a:solidFill>
                  <a:srgbClr val="FF0000"/>
                </a:solidFill>
              </a:rPr>
              <a:t>of the age</a:t>
            </a:r>
            <a:r>
              <a:rPr lang="en-GB" sz="2800" dirty="0" smtClean="0"/>
              <a:t>? </a:t>
            </a:r>
          </a:p>
          <a:p>
            <a:pPr marL="0" indent="0">
              <a:buNone/>
            </a:pPr>
            <a:endParaRPr lang="en-GB" altLang="zh-CN" sz="2800" dirty="0" smtClean="0"/>
          </a:p>
          <a:p>
            <a:pPr marL="0" indent="0">
              <a:buNone/>
            </a:pPr>
            <a:r>
              <a:rPr lang="zh-CN" altLang="en-US" sz="2800" dirty="0"/>
              <a:t>上</a:t>
            </a:r>
            <a:r>
              <a:rPr lang="zh-CN" altLang="en-US" sz="2800" dirty="0" smtClean="0"/>
              <a:t>了橄榄山，坐定，门徒近前来，悄悄问他：</a:t>
            </a:r>
            <a:endParaRPr lang="en-GB" altLang="zh-CN" sz="2800" dirty="0" smtClean="0"/>
          </a:p>
          <a:p>
            <a:pPr marL="0" indent="0">
              <a:buNone/>
            </a:pPr>
            <a:r>
              <a:rPr lang="zh-CN" altLang="en-US" sz="2800" dirty="0" smtClean="0"/>
              <a:t>可否告诉我们，这事究竟要待到何时？你的降临，和</a:t>
            </a:r>
            <a:r>
              <a:rPr lang="zh-CN" altLang="en-US" sz="2800" dirty="0" smtClean="0">
                <a:solidFill>
                  <a:srgbClr val="FF0000"/>
                </a:solidFill>
              </a:rPr>
              <a:t>这世代的最高潮</a:t>
            </a:r>
            <a:r>
              <a:rPr lang="zh-CN" altLang="en-US" sz="2800" dirty="0" smtClean="0"/>
              <a:t>（</a:t>
            </a:r>
            <a:r>
              <a:rPr lang="en-GB" sz="2800" i="1" dirty="0" err="1" smtClean="0"/>
              <a:t>synteleia</a:t>
            </a:r>
            <a:r>
              <a:rPr lang="zh-CN" altLang="en-US" sz="2800" dirty="0" smtClean="0"/>
              <a:t>），会有什么样的预兆？</a:t>
            </a:r>
            <a:endParaRPr lang="en-GB" altLang="zh-CN" sz="2800" dirty="0"/>
          </a:p>
        </p:txBody>
      </p:sp>
    </p:spTree>
    <p:extLst>
      <p:ext uri="{BB962C8B-B14F-4D97-AF65-F5344CB8AC3E}">
        <p14:creationId xmlns:p14="http://schemas.microsoft.com/office/powerpoint/2010/main" val="4130798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130425"/>
            <a:ext cx="8305800" cy="2136775"/>
          </a:xfrm>
        </p:spPr>
        <p:txBody>
          <a:bodyPr>
            <a:normAutofit fontScale="90000"/>
          </a:bodyPr>
          <a:lstStyle/>
          <a:p>
            <a:pPr>
              <a:lnSpc>
                <a:spcPct val="150000"/>
              </a:lnSpc>
            </a:pPr>
            <a:r>
              <a:rPr lang="en-US" altLang="zh-CN" sz="3200" dirty="0"/>
              <a:t>P</a:t>
            </a:r>
            <a:r>
              <a:rPr lang="en-GB" altLang="zh-CN" sz="3200" dirty="0" smtClean="0"/>
              <a:t>reaching gospel to whole world </a:t>
            </a:r>
            <a:br>
              <a:rPr lang="en-GB" altLang="zh-CN" sz="3200" dirty="0" smtClean="0"/>
            </a:br>
            <a:r>
              <a:rPr lang="en-GB" altLang="zh-CN" sz="3200" dirty="0" smtClean="0"/>
              <a:t>will hasten culmination of God’s salvation plan.</a:t>
            </a:r>
            <a:r>
              <a:rPr lang="en-US" sz="3200" dirty="0" smtClean="0"/>
              <a:t/>
            </a:r>
            <a:br>
              <a:rPr lang="en-US" sz="3200" dirty="0" smtClean="0"/>
            </a:br>
            <a:r>
              <a:rPr lang="zh-CN" altLang="en-US" sz="3200" dirty="0" smtClean="0"/>
              <a:t>把福音传遍天下，</a:t>
            </a:r>
            <a:r>
              <a:rPr lang="en-US" altLang="zh-CN" sz="3200" dirty="0" smtClean="0"/>
              <a:t/>
            </a:r>
            <a:br>
              <a:rPr lang="en-US" altLang="zh-CN" sz="3200" dirty="0" smtClean="0"/>
            </a:br>
            <a:r>
              <a:rPr lang="zh-CN" altLang="en-US" sz="3200" dirty="0" smtClean="0"/>
              <a:t>将起到催促救恩计划最高潮来到的作用。</a:t>
            </a:r>
            <a:endParaRPr lang="en-GB" sz="3200" dirty="0"/>
          </a:p>
        </p:txBody>
      </p:sp>
    </p:spTree>
    <p:extLst>
      <p:ext uri="{BB962C8B-B14F-4D97-AF65-F5344CB8AC3E}">
        <p14:creationId xmlns:p14="http://schemas.microsoft.com/office/powerpoint/2010/main" val="1248732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1225</TotalTime>
  <Words>1439</Words>
  <Application>Microsoft Office PowerPoint</Application>
  <PresentationFormat>On-screen Show (4:3)</PresentationFormat>
  <Paragraphs>161</Paragraphs>
  <Slides>53</Slides>
  <Notes>53</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2017.01.01</vt:lpstr>
      <vt:lpstr>New Year message 元旦信息</vt:lpstr>
      <vt:lpstr>Matthew 马太福音 24.14</vt:lpstr>
      <vt:lpstr>Direction of the Church 教会的方向</vt:lpstr>
      <vt:lpstr>Proclaim this gospel to whole world  要把这天国福音传遍天下</vt:lpstr>
      <vt:lpstr>Matthew 马太福音 24.14</vt:lpstr>
      <vt:lpstr>What is “the end”? “结局”是什么意思？</vt:lpstr>
      <vt:lpstr>Matthew 马太福音 24.3</vt:lpstr>
      <vt:lpstr>Preaching gospel to whole world  will hasten culmination of God’s salvation plan. 把福音传遍天下， 将起到催促救恩计划最高潮来到的作用。</vt:lpstr>
      <vt:lpstr>Culmination of this age: highlights  这世代最高潮：要点</vt:lpstr>
      <vt:lpstr>1.  Second coming of Jesus Christ 耶稣基督再临</vt:lpstr>
      <vt:lpstr>2.  resurrection (redemption of the body) 复活（身体得赎）</vt:lpstr>
      <vt:lpstr>3.  Judgment day: reward, punishment Justice will prevail on earth 审判日：赏善、罚恶，公正满天下。</vt:lpstr>
      <vt:lpstr>4.  Entry to eternal life  in God’s kingdom on earth 在地球，天国永生</vt:lpstr>
      <vt:lpstr>Matthew 马太福音 24.14</vt:lpstr>
      <vt:lpstr>“this gospel of the kingdom”  means the gospel as Jesus explains it   “这天国福音” = 耶稣亲口阐明的福音</vt:lpstr>
      <vt:lpstr>A survey of Matthew’s gospel  纵览马太福音</vt:lpstr>
      <vt:lpstr>Matthew 马太福音 3.1-2</vt:lpstr>
      <vt:lpstr>Matthew 马太福音 4.17</vt:lpstr>
      <vt:lpstr>Matthew 马太福音 6.9-10</vt:lpstr>
      <vt:lpstr>Jesus longs for God’s kingdom to arrive on earth  耶稣渴望天父的国降临地球</vt:lpstr>
      <vt:lpstr>Matthew 马太福音 10.5,7</vt:lpstr>
      <vt:lpstr>What is the gospel?  福音的信息是什么？</vt:lpstr>
      <vt:lpstr>The message of the gospel:  Very soon God’s kingdom will arrive on earth to rule. Repent. Obey God. Strive to enter his kingdom before it is too late.   福音的信息： 神的统治快要临到地球！应当悔改，服从神的统治，努力进天国，否则后悔莫及了。</vt:lpstr>
      <vt:lpstr>Matthew 马太福音 11.12</vt:lpstr>
      <vt:lpstr>Intense conflict between  forces of good and of evil  善恶战争激烈</vt:lpstr>
      <vt:lpstr>Matthew 马太福音 16.23</vt:lpstr>
      <vt:lpstr>Matthew 马太福音 28.18-20</vt:lpstr>
      <vt:lpstr>Matthew 马太福音 24.14</vt:lpstr>
      <vt:lpstr>Why is the gospel called  “the gospel of the kingdom”?  为什么福音称作“天国福音”？</vt:lpstr>
      <vt:lpstr>1. The kingdom belongs to Yahweh.  This gospel has come from him.  天国是雅伟的国，福音是从祂而来。</vt:lpstr>
      <vt:lpstr>2.  The gospel is about Yahweh’s salvation plan 福音是关乎雅伟的救恩宏图</vt:lpstr>
      <vt:lpstr>3.  This gospel was first proclaimed by Jesus  此福音，首先是由耶稣受命传扬。</vt:lpstr>
      <vt:lpstr>4.  What Jesus began, now the church must finish.  如今，教会必须完成所托使命。</vt:lpstr>
      <vt:lpstr>Matthew 马太福音 24.14</vt:lpstr>
      <vt:lpstr>This gospel to reach whole world. Not just some. How? 把福音传遍天下，怎样能做到？</vt:lpstr>
      <vt:lpstr>1.  Word of mouth 凭口碑</vt:lpstr>
      <vt:lpstr>2.  Church website, social media 教会网站、社交媒体</vt:lpstr>
      <vt:lpstr>3.  English, Putonghua have priority over Cantonese. 英语、普通话为主，其次广东话。</vt:lpstr>
      <vt:lpstr>4.  To translate the Bible afresh 重新翻译圣经</vt:lpstr>
      <vt:lpstr>“This gospel of the kingdom” requires  a new translation of the Bible. 要传“这天国福音”，必须重新翻译圣经。</vt:lpstr>
      <vt:lpstr>Yahweh, name of God, must be restored. Trinitarianism’s translation errors must be removed. 必须把神“雅伟”至圣的名字翻译出来。 一切误导读者的三位一体论的错译经文，必须改正。</vt:lpstr>
      <vt:lpstr>Matthew 马太福音 24.14</vt:lpstr>
      <vt:lpstr>Witnesses of God are not men-pleasers 做神见证人，不讨好人。 </vt:lpstr>
      <vt:lpstr>Some will believe, others won’t.  Regardless whether people accept or resist,  keep on proclaiming the gospel to the whole world.  有人接受，有人不接受。不管如何，要把福音传遍天下。</vt:lpstr>
      <vt:lpstr>Only those with experiential knowledge of God can be witnesses 只有亲身体会过神的人，才能做祂的证人。</vt:lpstr>
      <vt:lpstr>How can we experience God? 怎样可以体验神的真实性？</vt:lpstr>
      <vt:lpstr>Prayer. Sustained Bible study. Practice. 祈祷，恒心研读圣经，遵行。</vt:lpstr>
      <vt:lpstr>New Year message 元旦信息</vt:lpstr>
      <vt:lpstr>Direction of the Church 教会的方向</vt:lpstr>
      <vt:lpstr>Proclaim this gospel to whole world  要把这天国福音传遍天下</vt:lpstr>
      <vt:lpstr>Matthew 马太福音 24.14</vt:lpstr>
      <vt:lpstr>The end  完</vt:lpstr>
    </vt:vector>
  </TitlesOfParts>
  <Company>Liverpool John Moores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2017.01.01</dc:title>
  <dc:creator>KH</dc:creator>
  <cp:lastModifiedBy>KH</cp:lastModifiedBy>
  <cp:revision>162</cp:revision>
  <dcterms:created xsi:type="dcterms:W3CDTF">2016-12-23T20:09:29Z</dcterms:created>
  <dcterms:modified xsi:type="dcterms:W3CDTF">2017-01-01T21:30:41Z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